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2"/>
  </p:notesMasterIdLst>
  <p:handoutMasterIdLst>
    <p:handoutMasterId r:id="rId73"/>
  </p:handoutMasterIdLst>
  <p:sldIdLst>
    <p:sldId id="256" r:id="rId5"/>
    <p:sldId id="460" r:id="rId6"/>
    <p:sldId id="476" r:id="rId7"/>
    <p:sldId id="465" r:id="rId8"/>
    <p:sldId id="477" r:id="rId9"/>
    <p:sldId id="478" r:id="rId10"/>
    <p:sldId id="467" r:id="rId11"/>
    <p:sldId id="479" r:id="rId12"/>
    <p:sldId id="485" r:id="rId13"/>
    <p:sldId id="486" r:id="rId14"/>
    <p:sldId id="487" r:id="rId15"/>
    <p:sldId id="488" r:id="rId16"/>
    <p:sldId id="489" r:id="rId17"/>
    <p:sldId id="490" r:id="rId18"/>
    <p:sldId id="491" r:id="rId19"/>
    <p:sldId id="492" r:id="rId20"/>
    <p:sldId id="493" r:id="rId21"/>
    <p:sldId id="494" r:id="rId22"/>
    <p:sldId id="495" r:id="rId23"/>
    <p:sldId id="496" r:id="rId24"/>
    <p:sldId id="497" r:id="rId25"/>
    <p:sldId id="499" r:id="rId26"/>
    <p:sldId id="498" r:id="rId27"/>
    <p:sldId id="500" r:id="rId28"/>
    <p:sldId id="501" r:id="rId29"/>
    <p:sldId id="502" r:id="rId30"/>
    <p:sldId id="503" r:id="rId31"/>
    <p:sldId id="504" r:id="rId32"/>
    <p:sldId id="505" r:id="rId33"/>
    <p:sldId id="506" r:id="rId34"/>
    <p:sldId id="507" r:id="rId35"/>
    <p:sldId id="508" r:id="rId36"/>
    <p:sldId id="509" r:id="rId37"/>
    <p:sldId id="510" r:id="rId38"/>
    <p:sldId id="511" r:id="rId39"/>
    <p:sldId id="512" r:id="rId40"/>
    <p:sldId id="513" r:id="rId41"/>
    <p:sldId id="514" r:id="rId42"/>
    <p:sldId id="515" r:id="rId43"/>
    <p:sldId id="516" r:id="rId44"/>
    <p:sldId id="517" r:id="rId45"/>
    <p:sldId id="519" r:id="rId46"/>
    <p:sldId id="518" r:id="rId47"/>
    <p:sldId id="520" r:id="rId48"/>
    <p:sldId id="521" r:id="rId49"/>
    <p:sldId id="522" r:id="rId50"/>
    <p:sldId id="523" r:id="rId51"/>
    <p:sldId id="524" r:id="rId52"/>
    <p:sldId id="525" r:id="rId53"/>
    <p:sldId id="526" r:id="rId54"/>
    <p:sldId id="527" r:id="rId55"/>
    <p:sldId id="528" r:id="rId56"/>
    <p:sldId id="529" r:id="rId57"/>
    <p:sldId id="530" r:id="rId58"/>
    <p:sldId id="531" r:id="rId59"/>
    <p:sldId id="532" r:id="rId60"/>
    <p:sldId id="533" r:id="rId61"/>
    <p:sldId id="534" r:id="rId62"/>
    <p:sldId id="535" r:id="rId63"/>
    <p:sldId id="536" r:id="rId64"/>
    <p:sldId id="537" r:id="rId65"/>
    <p:sldId id="538" r:id="rId66"/>
    <p:sldId id="539" r:id="rId67"/>
    <p:sldId id="540" r:id="rId68"/>
    <p:sldId id="541" r:id="rId69"/>
    <p:sldId id="542" r:id="rId70"/>
    <p:sldId id="543" r:id="rId71"/>
  </p:sldIdLst>
  <p:sldSz cx="9144000" cy="6858000" type="screen4x3"/>
  <p:notesSz cx="9928225" cy="6797675"/>
  <p:custDataLst>
    <p:tags r:id="rId7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7D0D0D"/>
    <a:srgbClr val="F53939"/>
    <a:srgbClr val="C1D6FF"/>
    <a:srgbClr val="F5FC9A"/>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A111915-BE36-4E01-A7E5-04B1672EAD3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62" autoAdjust="0"/>
    <p:restoredTop sz="94935" autoAdjust="0"/>
  </p:normalViewPr>
  <p:slideViewPr>
    <p:cSldViewPr>
      <p:cViewPr varScale="1">
        <p:scale>
          <a:sx n="79" d="100"/>
          <a:sy n="79" d="100"/>
        </p:scale>
        <p:origin x="147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gs" Target="tags/tag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42463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847969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683420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029880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538341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632878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018335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431259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516301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683504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360470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640379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4010546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0466757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6326519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4029320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964656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313648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5541249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505017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5510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0732580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40763659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9909180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933125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3560600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1171326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42040668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5933088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6465254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504120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5795143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7851534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9290156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7164990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9585912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2119101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5242014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40644883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3577705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587526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2303360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9502092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3687080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41702382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2462670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3682750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41653818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070041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799511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26337406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3781726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9850511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8444906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19672741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32582815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8462354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6752474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7400937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10342271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4106536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520614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8206451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45.xml"/><Relationship Id="rId3" Type="http://schemas.openxmlformats.org/officeDocument/2006/relationships/slide" Target="../slides/slide28.xml"/><Relationship Id="rId7" Type="http://schemas.openxmlformats.org/officeDocument/2006/relationships/slide" Target="../slides/slide62.xml"/><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 Target="../slides/slide42.xml"/><Relationship Id="rId5" Type="http://schemas.openxmlformats.org/officeDocument/2006/relationships/slide" Target="../slides/slide39.xml"/><Relationship Id="rId4" Type="http://schemas.openxmlformats.org/officeDocument/2006/relationships/slide" Target="../slides/slide37.xml"/><Relationship Id="rId9"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6436"/>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23741" y="692696"/>
            <a:ext cx="908258"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1 - Networking</a:t>
            </a:r>
            <a:endParaRPr lang="en-GB" sz="98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077919" y="692696"/>
            <a:ext cx="675429"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2 - Internet</a:t>
            </a:r>
            <a:endParaRPr lang="en-GB" sz="98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1799268" y="692696"/>
            <a:ext cx="603511"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3 - WWW</a:t>
            </a:r>
            <a:endParaRPr lang="en-GB" sz="98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2448699" y="692696"/>
            <a:ext cx="1248443"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4 – Communication</a:t>
            </a:r>
            <a:endParaRPr lang="en-GB" sz="98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3743062" y="692696"/>
            <a:ext cx="1212137"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5 – Mobile Network</a:t>
            </a:r>
            <a:endParaRPr lang="en-GB" sz="980" b="1" dirty="0">
              <a:latin typeface="Arial" panose="020B0604020202020204" pitchFamily="34" charset="0"/>
              <a:cs typeface="Arial" panose="020B0604020202020204" pitchFamily="34" charset="0"/>
            </a:endParaRPr>
          </a:p>
        </p:txBody>
      </p:sp>
      <p:sp>
        <p:nvSpPr>
          <p:cNvPr id="12" name="Round Same Side Corner Rectangle 11">
            <a:hlinkClick r:id="rId7" action="ppaction://hlinksldjump"/>
          </p:cNvPr>
          <p:cNvSpPr/>
          <p:nvPr userDrawn="1"/>
        </p:nvSpPr>
        <p:spPr>
          <a:xfrm>
            <a:off x="6084167" y="692696"/>
            <a:ext cx="703333" cy="357190"/>
          </a:xfrm>
          <a:prstGeom prst="round2SameRect">
            <a:avLst/>
          </a:prstGeom>
          <a:gradFill>
            <a:gsLst>
              <a:gs pos="0">
                <a:schemeClr val="accent3">
                  <a:lumMod val="50000"/>
                </a:schemeClr>
              </a:gs>
              <a:gs pos="58000">
                <a:schemeClr val="accent3">
                  <a:lumMod val="75000"/>
                </a:schemeClr>
              </a:gs>
              <a:gs pos="100000">
                <a:schemeClr val="accent3">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980" b="1" dirty="0" smtClean="0">
                <a:latin typeface="Arial" panose="020B0604020202020204" pitchFamily="34" charset="0"/>
                <a:cs typeface="Arial" panose="020B0604020202020204" pitchFamily="34" charset="0"/>
              </a:rPr>
              <a:t>Questions</a:t>
            </a:r>
            <a:endParaRPr lang="en-GB" sz="980" b="1" dirty="0">
              <a:latin typeface="Arial" panose="020B0604020202020204" pitchFamily="34" charset="0"/>
              <a:cs typeface="Arial" panose="020B0604020202020204" pitchFamily="34" charset="0"/>
            </a:endParaRPr>
          </a:p>
        </p:txBody>
      </p:sp>
      <p:sp>
        <p:nvSpPr>
          <p:cNvPr id="14" name="Round Same Side Corner Rectangle 13">
            <a:hlinkClick r:id="rId8" action="ppaction://hlinksldjump"/>
          </p:cNvPr>
          <p:cNvSpPr/>
          <p:nvPr userDrawn="1"/>
        </p:nvSpPr>
        <p:spPr>
          <a:xfrm>
            <a:off x="5001119" y="692696"/>
            <a:ext cx="1037131"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80" b="1" dirty="0" smtClean="0">
                <a:latin typeface="Arial" panose="020B0604020202020204" pitchFamily="34" charset="0"/>
                <a:cs typeface="Arial" panose="020B0604020202020204" pitchFamily="34" charset="0"/>
              </a:rPr>
              <a:t>6 - Conferencing</a:t>
            </a:r>
            <a:endParaRPr lang="en-GB" sz="98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931399"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hyperlink" Target="Unit%2006/6.1%20-%20Intranet%20VS%20Extranet.mp4" TargetMode="Externa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hyperlink" Target="Unit%2006/6.2%20-%20Packet%20switching%20basics.mp4"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Unit%2006/6.2%20-%20What%20is%20TCPIP.mp4"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2.gif"/><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www.vox.com/a/internet-maps"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Unit%2006/The%20Internet%20of%20Things.jpg"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2.gif"/></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png"/></Relationships>
</file>

<file path=ppt/slides/_rels/slide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Unit%2006/6.6%20-%20A%20Day%20with%20BlueJeans.mp4"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hyperlink" Target="Unit%2006/6.6%20-%20Call%20in%20Real%20Life.mp4"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Unit%2006/6.6%20-%20Education.mp4" TargetMode="External"/><Relationship Id="rId5" Type="http://schemas.openxmlformats.org/officeDocument/2006/relationships/image" Target="../media/image42.png"/><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Unit%2006/Chapter%2006%20-%20Exam%20Questions.docx"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2627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smtClean="0">
                <a:ln w="11430"/>
                <a:solidFill>
                  <a:srgbClr val="FFFF00"/>
                </a:solidFill>
                <a:effectLst>
                  <a:outerShdw blurRad="76200" dist="50800" dir="5400000" algn="tl" rotWithShape="0">
                    <a:srgbClr val="000000">
                      <a:alpha val="65000"/>
                    </a:srgbClr>
                  </a:outerShdw>
                </a:effectLst>
              </a:rPr>
              <a:t>Chapter 06 </a:t>
            </a:r>
            <a:r>
              <a:rPr lang="en-US" sz="5400" spc="50" dirty="0">
                <a:ln w="11430"/>
                <a:solidFill>
                  <a:srgbClr val="FFFF00"/>
                </a:solidFill>
                <a:effectLst>
                  <a:outerShdw blurRad="76200" dist="50800" dir="5400000" algn="tl" rotWithShape="0">
                    <a:srgbClr val="000000">
                      <a:alpha val="65000"/>
                    </a:srgbClr>
                  </a:outerShdw>
                </a:effectLst>
              </a:rPr>
              <a:t>– </a:t>
            </a:r>
            <a:r>
              <a:rPr lang="en-US" sz="5400" spc="50" dirty="0" smtClean="0">
                <a:ln w="11430"/>
                <a:solidFill>
                  <a:srgbClr val="FFFF00"/>
                </a:solidFill>
                <a:effectLst>
                  <a:outerShdw blurRad="76200" dist="50800" dir="5400000" algn="tl" rotWithShape="0">
                    <a:srgbClr val="000000">
                      <a:alpha val="65000"/>
                    </a:srgbClr>
                  </a:outerShdw>
                </a:effectLst>
              </a:rPr>
              <a:t>Using Networks</a:t>
            </a:r>
            <a:endParaRPr lang="en-GB" sz="5400" spc="50" dirty="0">
              <a:ln w="11430"/>
              <a:solidFill>
                <a:srgbClr val="FFFF00"/>
              </a:soli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Applied ICT – 9626 - Theory</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176" r="1176" b="31859"/>
          <a:stretch/>
        </p:blipFill>
        <p:spPr>
          <a:xfrm>
            <a:off x="2627784" y="2035880"/>
            <a:ext cx="6336704" cy="287918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27441"/>
            <a:ext cx="1656184" cy="1590627"/>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06 – </a:t>
            </a:r>
            <a:r>
              <a:rPr lang="en-US" sz="3400" dirty="0" smtClean="0"/>
              <a:t>Using Networks - </a:t>
            </a:r>
            <a:r>
              <a:rPr lang="en-IE" sz="3400" dirty="0" smtClean="0"/>
              <a:t>Syllabus Content</a:t>
            </a:r>
            <a:endParaRPr lang="en-GB" sz="3400" b="1" dirty="0" smtClean="0"/>
          </a:p>
        </p:txBody>
      </p:sp>
      <p:sp>
        <p:nvSpPr>
          <p:cNvPr id="4" name="Rectangle 3"/>
          <p:cNvSpPr/>
          <p:nvPr/>
        </p:nvSpPr>
        <p:spPr>
          <a:xfrm>
            <a:off x="4855593" y="1661393"/>
            <a:ext cx="3983315" cy="923330"/>
          </a:xfrm>
          <a:prstGeom prst="rect">
            <a:avLst/>
          </a:prstGeom>
          <a:solidFill>
            <a:srgbClr val="FFDC6D"/>
          </a:solidFill>
          <a:ln w="57150">
            <a:solidFill>
              <a:srgbClr val="002060"/>
            </a:solidFill>
          </a:ln>
        </p:spPr>
        <p:txBody>
          <a:bodyPr wrap="square">
            <a:spAutoFit/>
          </a:bodyPr>
          <a:lstStyle/>
          <a:p>
            <a:pPr>
              <a:tabLst>
                <a:tab pos="1815704" algn="l"/>
              </a:tabLst>
            </a:pPr>
            <a:r>
              <a:rPr lang="en-US" b="1" dirty="0">
                <a:solidFill>
                  <a:srgbClr val="C00000"/>
                </a:solidFill>
                <a:latin typeface="Arial" panose="020B0604020202020204" pitchFamily="34" charset="0"/>
                <a:cs typeface="Arial" panose="020B0604020202020204" pitchFamily="34" charset="0"/>
              </a:rPr>
              <a:t>Key Terms</a:t>
            </a:r>
          </a:p>
          <a:p>
            <a:r>
              <a:rPr lang="en-US" b="1" dirty="0"/>
              <a:t>Data</a:t>
            </a:r>
            <a:r>
              <a:rPr lang="en-US" dirty="0"/>
              <a:t>: raw numbers, letters, symbols, sounds or images without meaning</a:t>
            </a:r>
          </a:p>
        </p:txBody>
      </p:sp>
      <p:sp>
        <p:nvSpPr>
          <p:cNvPr id="5" name="Rectangle 4"/>
          <p:cNvSpPr/>
          <p:nvPr/>
        </p:nvSpPr>
        <p:spPr>
          <a:xfrm>
            <a:off x="4756020" y="4095075"/>
            <a:ext cx="2606289" cy="923330"/>
          </a:xfrm>
          <a:prstGeom prst="rect">
            <a:avLst/>
          </a:prstGeom>
          <a:solidFill>
            <a:schemeClr val="accent1">
              <a:lumMod val="20000"/>
              <a:lumOff val="80000"/>
            </a:schemeClr>
          </a:solidFill>
          <a:ln w="57150">
            <a:solidFill>
              <a:srgbClr val="002060"/>
            </a:solidFill>
          </a:ln>
        </p:spPr>
        <p:txBody>
          <a:bodyPr wrap="square">
            <a:spAutoFit/>
          </a:bodyPr>
          <a:lstStyle/>
          <a:p>
            <a:r>
              <a:rPr lang="en-US" b="1" dirty="0">
                <a:solidFill>
                  <a:srgbClr val="C00000"/>
                </a:solidFill>
              </a:rPr>
              <a:t>Discussion Point</a:t>
            </a:r>
          </a:p>
          <a:p>
            <a:r>
              <a:rPr lang="en-US" dirty="0"/>
              <a:t>When answering a question</a:t>
            </a:r>
            <a:endParaRPr lang="en-GB"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078849">
            <a:off x="7132761" y="3968428"/>
            <a:ext cx="405810" cy="379306"/>
          </a:xfrm>
          <a:prstGeom prst="ellipse">
            <a:avLst/>
          </a:prstGeom>
          <a:solidFill>
            <a:srgbClr val="FFCCCC"/>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02060"/>
                </a:solidFill>
                <a:latin typeface="Arial" panose="020B0604020202020204" pitchFamily="34" charset="0"/>
                <a:cs typeface="Arial" panose="020B0604020202020204" pitchFamily="34" charset="0"/>
              </a:rPr>
              <a:t>!</a:t>
            </a:r>
            <a:endParaRPr lang="en-GB" sz="1950" b="1" dirty="0">
              <a:solidFill>
                <a:srgbClr val="002060"/>
              </a:solidFill>
              <a:latin typeface="Arial" panose="020B0604020202020204" pitchFamily="34" charset="0"/>
              <a:cs typeface="Arial" panose="020B0604020202020204" pitchFamily="34" charset="0"/>
            </a:endParaRPr>
          </a:p>
        </p:txBody>
      </p:sp>
      <p:sp>
        <p:nvSpPr>
          <p:cNvPr id="7" name="TextBox 6"/>
          <p:cNvSpPr txBox="1"/>
          <p:nvPr/>
        </p:nvSpPr>
        <p:spPr>
          <a:xfrm>
            <a:off x="827584" y="4154224"/>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827584" y="4149080"/>
            <a:ext cx="3672407" cy="969496"/>
          </a:xfrm>
          <a:prstGeom prst="rect">
            <a:avLst/>
          </a:prstGeom>
          <a:noFill/>
          <a:ln w="38100">
            <a:solidFill>
              <a:schemeClr val="accent6">
                <a:lumMod val="75000"/>
              </a:schemeClr>
            </a:solidFill>
          </a:ln>
        </p:spPr>
        <p:txBody>
          <a:bodyPr wrap="square" rIns="27000" rtlCol="0">
            <a:spAutoFit/>
          </a:bodyPr>
          <a:lstStyle/>
          <a:p>
            <a:pPr algn="ctr"/>
            <a:endParaRPr lang="en-GB" sz="2100" dirty="0"/>
          </a:p>
          <a:p>
            <a:pPr>
              <a:tabLst>
                <a:tab pos="2018110" algn="ctr"/>
              </a:tabLst>
            </a:pPr>
            <a:endParaRPr lang="en-GB" dirty="0" smtClean="0"/>
          </a:p>
          <a:p>
            <a:pPr>
              <a:tabLst>
                <a:tab pos="2018110" algn="ctr"/>
              </a:tabLst>
            </a:pPr>
            <a:endParaRPr lang="en-GB" dirty="0"/>
          </a:p>
        </p:txBody>
      </p:sp>
      <p:sp>
        <p:nvSpPr>
          <p:cNvPr id="9" name="Rectangle 33"/>
          <p:cNvSpPr/>
          <p:nvPr/>
        </p:nvSpPr>
        <p:spPr>
          <a:xfrm>
            <a:off x="794350" y="1880828"/>
            <a:ext cx="3651635" cy="136960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000" b="1" dirty="0">
              <a:solidFill>
                <a:schemeClr val="tx2"/>
              </a:solidFill>
            </a:endParaRPr>
          </a:p>
          <a:p>
            <a:pPr>
              <a:buClr>
                <a:srgbClr val="0070C0"/>
              </a:buClr>
            </a:pPr>
            <a:r>
              <a:rPr lang="en-US" sz="2100" dirty="0"/>
              <a:t>A company creates websites using style sheets.</a:t>
            </a:r>
          </a:p>
          <a:p>
            <a:pPr marL="385763" indent="-385763">
              <a:buClr>
                <a:srgbClr val="C00000"/>
              </a:buClr>
              <a:buFont typeface="+mj-lt"/>
              <a:buAutoNum type="arabicPeriod"/>
            </a:pPr>
            <a:r>
              <a:rPr lang="en-US" sz="2100" dirty="0"/>
              <a:t>Identify one</a:t>
            </a:r>
          </a:p>
        </p:txBody>
      </p:sp>
      <p:sp>
        <p:nvSpPr>
          <p:cNvPr id="10" name="TextBox 9"/>
          <p:cNvSpPr txBox="1"/>
          <p:nvPr/>
        </p:nvSpPr>
        <p:spPr>
          <a:xfrm>
            <a:off x="794350" y="1873859"/>
            <a:ext cx="1653413"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b="1" dirty="0">
                <a:solidFill>
                  <a:schemeClr val="bg1"/>
                </a:solidFill>
              </a:rPr>
              <a:t>Questions</a:t>
            </a:r>
          </a:p>
        </p:txBody>
      </p:sp>
      <p:sp>
        <p:nvSpPr>
          <p:cNvPr id="11" name="TextBox 10"/>
          <p:cNvSpPr txBox="1"/>
          <p:nvPr/>
        </p:nvSpPr>
        <p:spPr>
          <a:xfrm>
            <a:off x="4744216" y="3001222"/>
            <a:ext cx="1828933" cy="738664"/>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dirty="0"/>
              <a:t>Which of the</a:t>
            </a:r>
          </a:p>
        </p:txBody>
      </p:sp>
      <p:sp>
        <p:nvSpPr>
          <p:cNvPr id="12" name="TextBox 11"/>
          <p:cNvSpPr txBox="1"/>
          <p:nvPr/>
        </p:nvSpPr>
        <p:spPr>
          <a:xfrm>
            <a:off x="4756021" y="3001222"/>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sp>
        <p:nvSpPr>
          <p:cNvPr id="13" name="Oval 12"/>
          <p:cNvSpPr/>
          <p:nvPr/>
        </p:nvSpPr>
        <p:spPr>
          <a:xfrm rot="1309147">
            <a:off x="8657915" y="1579615"/>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sp>
        <p:nvSpPr>
          <p:cNvPr id="14" name="Rectangle 13"/>
          <p:cNvSpPr/>
          <p:nvPr/>
        </p:nvSpPr>
        <p:spPr>
          <a:xfrm>
            <a:off x="827583" y="5626985"/>
            <a:ext cx="2663573" cy="646331"/>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The motherboard is </a:t>
            </a:r>
            <a:r>
              <a:rPr lang="en-US" dirty="0" smtClean="0"/>
              <a:t>a</a:t>
            </a:r>
            <a:endParaRPr lang="en-GB"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3933655">
            <a:off x="3312849" y="5492827"/>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16" name="TextBox 15"/>
          <p:cNvSpPr txBox="1"/>
          <p:nvPr/>
        </p:nvSpPr>
        <p:spPr>
          <a:xfrm>
            <a:off x="4499991" y="5601144"/>
            <a:ext cx="2884993" cy="704039"/>
          </a:xfrm>
          <a:prstGeom prst="rect">
            <a:avLst/>
          </a:prstGeom>
          <a:solidFill>
            <a:srgbClr val="FF8B8B"/>
          </a:solidFill>
          <a:ln w="57150">
            <a:solidFill>
              <a:srgbClr val="B21212"/>
            </a:solidFill>
          </a:ln>
        </p:spPr>
        <p:txBody>
          <a:bodyPr wrap="square" rtlCol="0">
            <a:spAutoFit/>
          </a:bodyPr>
          <a:lstStyle/>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4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375" dirty="0"/>
          </a:p>
          <a:p>
            <a:pPr>
              <a:buClr>
                <a:schemeClr val="tx2">
                  <a:lumMod val="75000"/>
                </a:schemeClr>
              </a:buClr>
            </a:pPr>
            <a:r>
              <a:rPr lang="en-US" dirty="0"/>
              <a:t>In a computer, </a:t>
            </a:r>
          </a:p>
        </p:txBody>
      </p:sp>
      <p:sp>
        <p:nvSpPr>
          <p:cNvPr id="17" name="Oval 16"/>
          <p:cNvSpPr/>
          <p:nvPr/>
        </p:nvSpPr>
        <p:spPr>
          <a:xfrm rot="2372960">
            <a:off x="7144579" y="5422047"/>
            <a:ext cx="416041" cy="416041"/>
          </a:xfrm>
          <a:prstGeom prst="ellipse">
            <a:avLst/>
          </a:prstGeom>
          <a:solidFill>
            <a:srgbClr val="FF8B8B"/>
          </a:solidFill>
          <a:ln>
            <a:solidFill>
              <a:srgbClr val="FF8B8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solidFill>
                  <a:schemeClr val="bg1"/>
                </a:solidFill>
                <a:sym typeface="Wingdings" panose="05000000000000000000" pitchFamily="2" charset="2"/>
              </a:rPr>
              <a:t>?</a:t>
            </a:r>
            <a:endParaRPr lang="en-GB" sz="2000" b="1" dirty="0">
              <a:solidFill>
                <a:schemeClr val="bg1"/>
              </a:solidFill>
            </a:endParaRPr>
          </a:p>
        </p:txBody>
      </p:sp>
      <p:sp>
        <p:nvSpPr>
          <p:cNvPr id="18" name="TextBox 17"/>
          <p:cNvSpPr txBox="1"/>
          <p:nvPr/>
        </p:nvSpPr>
        <p:spPr>
          <a:xfrm>
            <a:off x="4490863" y="5583831"/>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tx2">
              <a:lumMod val="75000"/>
            </a:schemeClr>
          </a:solidFill>
        </p:spPr>
        <p:txBody>
          <a:bodyPr wrap="square" rtlCol="0">
            <a:spAutoFit/>
          </a:bodyPr>
          <a:lstStyle/>
          <a:p>
            <a:r>
              <a:rPr lang="en-GB" b="1" dirty="0" smtClean="0">
                <a:solidFill>
                  <a:schemeClr val="bg1"/>
                </a:solidFill>
              </a:rPr>
              <a:t>Tip</a:t>
            </a:r>
            <a:endParaRPr lang="en-GB" b="1" dirty="0">
              <a:solidFill>
                <a:schemeClr val="bg1"/>
              </a:solidFill>
            </a:endParaRPr>
          </a:p>
        </p:txBody>
      </p:sp>
    </p:spTree>
    <p:extLst>
      <p:ext uri="{BB962C8B-B14F-4D97-AF65-F5344CB8AC3E}">
        <p14:creationId xmlns:p14="http://schemas.microsoft.com/office/powerpoint/2010/main" val="179576909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200" dirty="0" smtClean="0"/>
              <a:t>06 – </a:t>
            </a:r>
            <a:r>
              <a:rPr lang="en-US" sz="3200" dirty="0" smtClean="0"/>
              <a:t>Using Networks - </a:t>
            </a:r>
            <a:r>
              <a:rPr lang="en-US" sz="3200" dirty="0"/>
              <a:t>Learning </a:t>
            </a:r>
            <a:r>
              <a:rPr lang="en-US" sz="3200" dirty="0" smtClean="0"/>
              <a:t>Objectives</a:t>
            </a:r>
            <a:endParaRPr lang="en-US" sz="3200" dirty="0"/>
          </a:p>
        </p:txBody>
      </p:sp>
      <p:sp>
        <p:nvSpPr>
          <p:cNvPr id="34" name="Rectangle 33"/>
          <p:cNvSpPr/>
          <p:nvPr/>
        </p:nvSpPr>
        <p:spPr>
          <a:xfrm>
            <a:off x="179512" y="1124744"/>
            <a:ext cx="8712968" cy="5586145"/>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2100" dirty="0" smtClean="0"/>
              <a:t>By </a:t>
            </a:r>
            <a:r>
              <a:rPr lang="en-US" sz="2100" dirty="0"/>
              <a:t>the end of this chapter, you will be able to:</a:t>
            </a:r>
          </a:p>
          <a:p>
            <a:pPr marL="711200" indent="-355600">
              <a:buClr>
                <a:srgbClr val="0070C0"/>
              </a:buClr>
              <a:buFont typeface="Wingdings" panose="05000000000000000000" pitchFamily="2" charset="2"/>
              <a:buChar char="§"/>
            </a:pPr>
            <a:r>
              <a:rPr lang="en-US" sz="2100" dirty="0" smtClean="0"/>
              <a:t>understand </a:t>
            </a:r>
            <a:r>
              <a:rPr lang="en-US" sz="2100" dirty="0"/>
              <a:t>the advantages and disadvantages of networking computers</a:t>
            </a:r>
          </a:p>
          <a:p>
            <a:pPr marL="711200" indent="-355600">
              <a:buClr>
                <a:srgbClr val="0070C0"/>
              </a:buClr>
              <a:buFont typeface="Wingdings" panose="05000000000000000000" pitchFamily="2" charset="2"/>
              <a:buChar char="§"/>
            </a:pPr>
            <a:r>
              <a:rPr lang="en-US" sz="2100" dirty="0" smtClean="0"/>
              <a:t>be </a:t>
            </a:r>
            <a:r>
              <a:rPr lang="en-US" sz="2100" dirty="0"/>
              <a:t>able to describe the characteristics and purpose of diff </a:t>
            </a:r>
            <a:r>
              <a:rPr lang="en-US" sz="2100" dirty="0" err="1"/>
              <a:t>erent</a:t>
            </a:r>
            <a:r>
              <a:rPr lang="en-US" sz="2100" dirty="0"/>
              <a:t> types of networks, such as LAN, WAN, VPN, client-server, peer-to-peer, intranets, extranets and the internet</a:t>
            </a:r>
          </a:p>
          <a:p>
            <a:pPr marL="711200" indent="-355600">
              <a:buClr>
                <a:srgbClr val="0070C0"/>
              </a:buClr>
              <a:buFont typeface="Wingdings" panose="05000000000000000000" pitchFamily="2" charset="2"/>
              <a:buChar char="§"/>
            </a:pPr>
            <a:r>
              <a:rPr lang="en-US" sz="2100" dirty="0" smtClean="0"/>
              <a:t>be </a:t>
            </a:r>
            <a:r>
              <a:rPr lang="en-US" sz="2100" dirty="0"/>
              <a:t>able to define the terms internet and World Wide Web and discuss the diff </a:t>
            </a:r>
            <a:r>
              <a:rPr lang="en-US" sz="2100" dirty="0" err="1"/>
              <a:t>erence</a:t>
            </a:r>
            <a:r>
              <a:rPr lang="en-US" sz="2100" dirty="0"/>
              <a:t> between the two</a:t>
            </a:r>
          </a:p>
          <a:p>
            <a:pPr marL="711200" indent="-355600">
              <a:buClr>
                <a:srgbClr val="0070C0"/>
              </a:buClr>
              <a:buFont typeface="Wingdings" panose="05000000000000000000" pitchFamily="2" charset="2"/>
              <a:buChar char="§"/>
            </a:pPr>
            <a:r>
              <a:rPr lang="en-US" sz="2100" dirty="0" smtClean="0"/>
              <a:t>be </a:t>
            </a:r>
            <a:r>
              <a:rPr lang="en-US" sz="2100" dirty="0"/>
              <a:t>able to discuss the benefits and drawbacks of using the internet</a:t>
            </a:r>
          </a:p>
          <a:p>
            <a:pPr marL="711200" indent="-355600">
              <a:buClr>
                <a:srgbClr val="0070C0"/>
              </a:buClr>
              <a:buFont typeface="Wingdings" panose="05000000000000000000" pitchFamily="2" charset="2"/>
              <a:buChar char="§"/>
            </a:pPr>
            <a:r>
              <a:rPr lang="en-US" sz="2100" dirty="0" smtClean="0"/>
              <a:t>understand </a:t>
            </a:r>
            <a:r>
              <a:rPr lang="en-US" sz="2100" dirty="0"/>
              <a:t>how the internet is used for communication</a:t>
            </a:r>
          </a:p>
          <a:p>
            <a:pPr marL="711200" indent="-355600">
              <a:buClr>
                <a:srgbClr val="0070C0"/>
              </a:buClr>
              <a:buFont typeface="Wingdings" panose="05000000000000000000" pitchFamily="2" charset="2"/>
              <a:buChar char="§"/>
            </a:pPr>
            <a:r>
              <a:rPr lang="en-US" sz="2100" dirty="0" smtClean="0"/>
              <a:t>be </a:t>
            </a:r>
            <a:r>
              <a:rPr lang="en-US" sz="2100" dirty="0"/>
              <a:t>able to discuss the advantages and disadvantages of mobile networks</a:t>
            </a:r>
          </a:p>
          <a:p>
            <a:pPr marL="711200" indent="-355600">
              <a:buClr>
                <a:srgbClr val="0070C0"/>
              </a:buClr>
              <a:buFont typeface="Wingdings" panose="05000000000000000000" pitchFamily="2" charset="2"/>
              <a:buChar char="§"/>
            </a:pPr>
            <a:r>
              <a:rPr lang="en-US" sz="2100" dirty="0" smtClean="0"/>
              <a:t>understand </a:t>
            </a:r>
            <a:r>
              <a:rPr lang="en-US" sz="2100" dirty="0"/>
              <a:t>how to set up a video and a web conference and describe how they use networks</a:t>
            </a:r>
          </a:p>
          <a:p>
            <a:pPr marL="711200" indent="-355600">
              <a:buClr>
                <a:srgbClr val="0070C0"/>
              </a:buClr>
              <a:buFont typeface="Wingdings" panose="05000000000000000000" pitchFamily="2" charset="2"/>
              <a:buChar char="§"/>
            </a:pPr>
            <a:r>
              <a:rPr lang="en-US" sz="2100" dirty="0" smtClean="0"/>
              <a:t>be </a:t>
            </a:r>
            <a:r>
              <a:rPr lang="en-US" sz="2100" dirty="0"/>
              <a:t>able to describe how data is transmitted in a video conference</a:t>
            </a:r>
          </a:p>
          <a:p>
            <a:pPr marL="711200" indent="-355600">
              <a:buClr>
                <a:srgbClr val="0070C0"/>
              </a:buClr>
              <a:buFont typeface="Wingdings" panose="05000000000000000000" pitchFamily="2" charset="2"/>
              <a:buChar char="§"/>
            </a:pPr>
            <a:r>
              <a:rPr lang="en-US" sz="2100" dirty="0" smtClean="0"/>
              <a:t>understand </a:t>
            </a:r>
            <a:r>
              <a:rPr lang="en-US" sz="2100" dirty="0"/>
              <a:t>the impact of video conferencing on our lives</a:t>
            </a:r>
            <a:endParaRPr lang="en-US" sz="2100" dirty="0" smtClean="0"/>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79</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101758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6.1 – </a:t>
            </a:r>
            <a:r>
              <a:rPr lang="en-US" sz="3600" dirty="0" smtClean="0"/>
              <a:t>Networking Computers</a:t>
            </a:r>
            <a:endParaRPr lang="en-US" sz="3600" dirty="0"/>
          </a:p>
        </p:txBody>
      </p:sp>
      <p:sp>
        <p:nvSpPr>
          <p:cNvPr id="34" name="Rectangle 33"/>
          <p:cNvSpPr/>
          <p:nvPr/>
        </p:nvSpPr>
        <p:spPr>
          <a:xfrm>
            <a:off x="179512" y="1124744"/>
            <a:ext cx="6750496" cy="3970318"/>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dirty="0"/>
              <a:t>A single computer is known as a stand-alone computer, </a:t>
            </a:r>
            <a:r>
              <a:rPr lang="en-US" dirty="0" smtClean="0"/>
              <a:t>up </a:t>
            </a:r>
            <a:r>
              <a:rPr lang="en-US" dirty="0"/>
              <a:t>until the 1990s, computers in homes and organisations </a:t>
            </a:r>
            <a:r>
              <a:rPr lang="en-US" dirty="0" smtClean="0"/>
              <a:t>were </a:t>
            </a:r>
            <a:r>
              <a:rPr lang="en-US" dirty="0"/>
              <a:t>largely stand-alone devices. Today, many computers </a:t>
            </a:r>
            <a:r>
              <a:rPr lang="en-US" dirty="0" smtClean="0"/>
              <a:t>are </a:t>
            </a:r>
            <a:r>
              <a:rPr lang="en-US" dirty="0"/>
              <a:t>connected together</a:t>
            </a:r>
            <a:r>
              <a:rPr lang="en-US" dirty="0" smtClean="0"/>
              <a:t>.</a:t>
            </a:r>
          </a:p>
          <a:p>
            <a:pPr marL="355600" indent="-355600">
              <a:buClr>
                <a:srgbClr val="0070C0"/>
              </a:buClr>
              <a:buFont typeface="Wingdings 3" panose="05040102010807070707" pitchFamily="18" charset="2"/>
              <a:buChar char=""/>
            </a:pPr>
            <a:r>
              <a:rPr lang="en-US" dirty="0" smtClean="0"/>
              <a:t>The </a:t>
            </a:r>
            <a:r>
              <a:rPr lang="en-US" dirty="0"/>
              <a:t>first instance of computers being linked together was in 1969 with the Advanced Research Projects Agency Network </a:t>
            </a:r>
            <a:r>
              <a:rPr lang="en-US" dirty="0" smtClean="0"/>
              <a:t>(ARPANET</a:t>
            </a:r>
            <a:r>
              <a:rPr lang="en-US" dirty="0"/>
              <a:t>). Universities connected computers together </a:t>
            </a:r>
            <a:r>
              <a:rPr lang="en-US" dirty="0" smtClean="0"/>
              <a:t>with </a:t>
            </a:r>
            <a:r>
              <a:rPr lang="en-US" dirty="0"/>
              <a:t>the intention of being able to communicate and share </a:t>
            </a:r>
            <a:r>
              <a:rPr lang="en-US" dirty="0" smtClean="0"/>
              <a:t>resources. This </a:t>
            </a:r>
            <a:r>
              <a:rPr lang="en-US" dirty="0"/>
              <a:t>network was the predecessor to the </a:t>
            </a:r>
            <a:r>
              <a:rPr lang="en-US" dirty="0" smtClean="0"/>
              <a:t>internet.</a:t>
            </a:r>
          </a:p>
          <a:p>
            <a:pPr marL="355600" indent="-355600">
              <a:buClr>
                <a:srgbClr val="0070C0"/>
              </a:buClr>
              <a:buFont typeface="Wingdings 3" panose="05040102010807070707" pitchFamily="18" charset="2"/>
              <a:buChar char=""/>
            </a:pPr>
            <a:r>
              <a:rPr lang="en-US" dirty="0" smtClean="0"/>
              <a:t>Networking </a:t>
            </a:r>
            <a:r>
              <a:rPr lang="en-US" dirty="0"/>
              <a:t>computers has a number of advantages and </a:t>
            </a:r>
            <a:r>
              <a:rPr lang="en-US" dirty="0" smtClean="0"/>
              <a:t>disadvantages</a:t>
            </a:r>
            <a:r>
              <a:rPr lang="en-US" dirty="0"/>
              <a:t>.</a:t>
            </a:r>
          </a:p>
          <a:p>
            <a:pPr marL="355600" indent="-355600">
              <a:buClr>
                <a:srgbClr val="0070C0"/>
              </a:buClr>
              <a:buFont typeface="Wingdings 3" panose="05040102010807070707" pitchFamily="18" charset="2"/>
              <a:buChar char=""/>
            </a:pPr>
            <a:r>
              <a:rPr lang="en-US" dirty="0" smtClean="0"/>
              <a:t>The </a:t>
            </a:r>
            <a:r>
              <a:rPr lang="en-US" dirty="0"/>
              <a:t>advantages of networking computers will mostly </a:t>
            </a:r>
            <a:r>
              <a:rPr lang="en-US" dirty="0" smtClean="0"/>
              <a:t>outweigh </a:t>
            </a:r>
            <a:r>
              <a:rPr lang="en-US" dirty="0"/>
              <a:t>the disadvantages. This is why we choose to </a:t>
            </a:r>
            <a:r>
              <a:rPr lang="en-US" dirty="0" smtClean="0"/>
              <a:t>network </a:t>
            </a:r>
            <a:r>
              <a:rPr lang="en-US" dirty="0"/>
              <a:t>computers together.</a:t>
            </a:r>
          </a:p>
        </p:txBody>
      </p:sp>
      <p:sp>
        <p:nvSpPr>
          <p:cNvPr id="4" name="Rectangle 3"/>
          <p:cNvSpPr/>
          <p:nvPr/>
        </p:nvSpPr>
        <p:spPr>
          <a:xfrm>
            <a:off x="6930008" y="1090882"/>
            <a:ext cx="1990037" cy="3693319"/>
          </a:xfrm>
          <a:prstGeom prst="rect">
            <a:avLst/>
          </a:prstGeom>
          <a:solidFill>
            <a:srgbClr val="FFDC6D"/>
          </a:solidFill>
          <a:ln w="57150">
            <a:solidFill>
              <a:srgbClr val="002060"/>
            </a:solidFill>
          </a:ln>
        </p:spPr>
        <p:txBody>
          <a:bodyPr wrap="square">
            <a:spAutoFit/>
          </a:bodyPr>
          <a:lstStyle/>
          <a:p>
            <a:pPr>
              <a:tabLst>
                <a:tab pos="1815704" algn="l"/>
              </a:tabLst>
            </a:pPr>
            <a:r>
              <a:rPr lang="en-US" b="1" dirty="0">
                <a:solidFill>
                  <a:srgbClr val="C00000"/>
                </a:solidFill>
                <a:latin typeface="Arial" panose="020B0604020202020204" pitchFamily="34" charset="0"/>
                <a:cs typeface="Arial" panose="020B0604020202020204" pitchFamily="34" charset="0"/>
              </a:rPr>
              <a:t>Key Terms</a:t>
            </a:r>
          </a:p>
          <a:p>
            <a:r>
              <a:rPr lang="en-US" b="1" dirty="0"/>
              <a:t>Network</a:t>
            </a:r>
            <a:r>
              <a:rPr lang="en-US" dirty="0"/>
              <a:t>: a set of computers and devices connected together so they can communicate and share resources </a:t>
            </a:r>
            <a:r>
              <a:rPr lang="en-US" b="1" dirty="0"/>
              <a:t>Network architecture</a:t>
            </a:r>
            <a:r>
              <a:rPr lang="en-US" dirty="0"/>
              <a:t>: the design of a network</a:t>
            </a:r>
          </a:p>
        </p:txBody>
      </p:sp>
      <p:sp>
        <p:nvSpPr>
          <p:cNvPr id="5" name="Oval 4"/>
          <p:cNvSpPr/>
          <p:nvPr/>
        </p:nvSpPr>
        <p:spPr>
          <a:xfrm rot="1309147">
            <a:off x="8739052" y="956915"/>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sp>
        <p:nvSpPr>
          <p:cNvPr id="6" name="TextBox 5"/>
          <p:cNvSpPr txBox="1"/>
          <p:nvPr/>
        </p:nvSpPr>
        <p:spPr>
          <a:xfrm>
            <a:off x="6930008" y="4808502"/>
            <a:ext cx="1990033" cy="1846659"/>
          </a:xfrm>
          <a:prstGeom prst="rect">
            <a:avLst/>
          </a:prstGeom>
          <a:solidFill>
            <a:srgbClr val="FF8B8B"/>
          </a:solidFill>
          <a:ln w="57150">
            <a:solidFill>
              <a:srgbClr val="B21212"/>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dirty="0" smtClean="0"/>
              <a:t>When </a:t>
            </a:r>
            <a:r>
              <a:rPr lang="en-US" dirty="0"/>
              <a:t>we connect stand-alone computers together we create a network.</a:t>
            </a:r>
          </a:p>
        </p:txBody>
      </p:sp>
      <p:sp>
        <p:nvSpPr>
          <p:cNvPr id="7" name="Oval 6"/>
          <p:cNvSpPr/>
          <p:nvPr/>
        </p:nvSpPr>
        <p:spPr>
          <a:xfrm rot="2372960">
            <a:off x="8679636" y="4665963"/>
            <a:ext cx="416041" cy="416041"/>
          </a:xfrm>
          <a:prstGeom prst="ellipse">
            <a:avLst/>
          </a:prstGeom>
          <a:solidFill>
            <a:srgbClr val="FF8B8B"/>
          </a:solidFill>
          <a:ln>
            <a:solidFill>
              <a:srgbClr val="FF8B8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b="1" dirty="0">
                <a:solidFill>
                  <a:schemeClr val="bg1"/>
                </a:solidFill>
                <a:sym typeface="Wingdings" panose="05000000000000000000" pitchFamily="2" charset="2"/>
              </a:rPr>
              <a:t>?</a:t>
            </a:r>
            <a:endParaRPr lang="en-GB" sz="2400" b="1" dirty="0">
              <a:solidFill>
                <a:schemeClr val="bg1"/>
              </a:solidFill>
            </a:endParaRPr>
          </a:p>
        </p:txBody>
      </p:sp>
      <p:sp>
        <p:nvSpPr>
          <p:cNvPr id="8" name="TextBox 7"/>
          <p:cNvSpPr txBox="1"/>
          <p:nvPr/>
        </p:nvSpPr>
        <p:spPr>
          <a:xfrm>
            <a:off x="6948010" y="4827747"/>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tx2">
              <a:lumMod val="75000"/>
            </a:schemeClr>
          </a:solidFill>
        </p:spPr>
        <p:txBody>
          <a:bodyPr wrap="square" rtlCol="0">
            <a:spAutoFit/>
          </a:bodyPr>
          <a:lstStyle/>
          <a:p>
            <a:r>
              <a:rPr lang="en-GB" b="1" dirty="0" smtClean="0">
                <a:solidFill>
                  <a:schemeClr val="bg1"/>
                </a:solidFill>
              </a:rPr>
              <a:t>Tip</a:t>
            </a:r>
            <a:endParaRPr lang="en-GB" b="1" dirty="0">
              <a:solidFill>
                <a:schemeClr val="bg1"/>
              </a:solidFill>
            </a:endParaRPr>
          </a:p>
        </p:txBody>
      </p:sp>
      <p:sp>
        <p:nvSpPr>
          <p:cNvPr id="9" name="Rectangle 8"/>
          <p:cNvSpPr/>
          <p:nvPr/>
        </p:nvSpPr>
        <p:spPr>
          <a:xfrm>
            <a:off x="179512" y="5192032"/>
            <a:ext cx="6624736" cy="1477328"/>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The way a network is designed is called its architecture.</a:t>
            </a:r>
          </a:p>
          <a:p>
            <a:pPr marL="214313" indent="-214313">
              <a:buClr>
                <a:srgbClr val="C00000"/>
              </a:buClr>
              <a:buFont typeface="Wingdings" panose="05000000000000000000" pitchFamily="2" charset="2"/>
              <a:buChar char="§"/>
            </a:pPr>
            <a:r>
              <a:rPr lang="en-US" dirty="0"/>
              <a:t>A network’s architecture can be described by its geographical and physical nature, and by how data is stored and accessed on it.</a:t>
            </a:r>
            <a:endParaRPr lang="en-GB" u="sng" dirty="0">
              <a:solidFill>
                <a:srgbClr val="FF0000"/>
              </a:solidFill>
              <a:latin typeface="Arial" panose="020B0604020202020204" pitchFamily="34" charset="0"/>
              <a:cs typeface="Arial" panose="020B0604020202020204" pitchFamily="34" charset="0"/>
            </a:endParaRPr>
          </a:p>
        </p:txBody>
      </p:sp>
      <p:sp>
        <p:nvSpPr>
          <p:cNvPr id="10" name="Oval 9"/>
          <p:cNvSpPr/>
          <p:nvPr/>
        </p:nvSpPr>
        <p:spPr>
          <a:xfrm rot="3933655">
            <a:off x="6507836" y="4935801"/>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11" name="Round Same Side Corner Rectangle 10">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79</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7139568"/>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6.1 – </a:t>
            </a:r>
            <a:r>
              <a:rPr lang="en-US" sz="3600" dirty="0" smtClean="0"/>
              <a:t>Networking Computers</a:t>
            </a:r>
            <a:endParaRPr lang="en-US" sz="3600" dirty="0"/>
          </a:p>
        </p:txBody>
      </p:sp>
      <p:sp>
        <p:nvSpPr>
          <p:cNvPr id="34" name="Rectangle 33"/>
          <p:cNvSpPr/>
          <p:nvPr/>
        </p:nvSpPr>
        <p:spPr>
          <a:xfrm>
            <a:off x="179512" y="1124744"/>
            <a:ext cx="6336704" cy="2308324"/>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2400" dirty="0" smtClean="0"/>
              <a:t>We </a:t>
            </a:r>
            <a:r>
              <a:rPr lang="en-US" sz="2400" dirty="0"/>
              <a:t>can describe a network by its geographical and physical </a:t>
            </a:r>
            <a:r>
              <a:rPr lang="en-US" sz="2400" dirty="0" smtClean="0"/>
              <a:t>architecture</a:t>
            </a:r>
            <a:r>
              <a:rPr lang="en-US" sz="2400" dirty="0"/>
              <a:t>. This creates two categories of network:</a:t>
            </a:r>
          </a:p>
          <a:p>
            <a:pPr marL="711200" indent="-355600">
              <a:buClr>
                <a:srgbClr val="0070C0"/>
              </a:buClr>
              <a:buFont typeface="Wingdings" panose="05000000000000000000" pitchFamily="2" charset="2"/>
              <a:buChar char="§"/>
            </a:pPr>
            <a:r>
              <a:rPr lang="en-US" sz="2400" b="1" dirty="0" smtClean="0">
                <a:solidFill>
                  <a:srgbClr val="FF0000"/>
                </a:solidFill>
              </a:rPr>
              <a:t>local </a:t>
            </a:r>
            <a:r>
              <a:rPr lang="en-US" sz="2400" b="1" dirty="0">
                <a:solidFill>
                  <a:srgbClr val="FF0000"/>
                </a:solidFill>
              </a:rPr>
              <a:t>area network (LAN)</a:t>
            </a:r>
          </a:p>
          <a:p>
            <a:pPr marL="711200" indent="-355600">
              <a:buClr>
                <a:srgbClr val="0070C0"/>
              </a:buClr>
              <a:buFont typeface="Wingdings" panose="05000000000000000000" pitchFamily="2" charset="2"/>
              <a:buChar char="§"/>
            </a:pPr>
            <a:r>
              <a:rPr lang="en-US" sz="2400" b="1" dirty="0" smtClean="0">
                <a:solidFill>
                  <a:srgbClr val="FF0000"/>
                </a:solidFill>
              </a:rPr>
              <a:t>wide </a:t>
            </a:r>
            <a:r>
              <a:rPr lang="en-US" sz="2400" b="1" dirty="0">
                <a:solidFill>
                  <a:srgbClr val="FF0000"/>
                </a:solidFill>
              </a:rPr>
              <a:t>area network (WAN</a:t>
            </a:r>
            <a:r>
              <a:rPr lang="en-US" sz="2400" b="1" dirty="0" smtClean="0">
                <a:solidFill>
                  <a:srgbClr val="FF0000"/>
                </a:solidFill>
              </a:rPr>
              <a:t>).</a:t>
            </a:r>
          </a:p>
          <a:p>
            <a:pPr marL="355600" indent="-355600">
              <a:buClr>
                <a:srgbClr val="0070C0"/>
              </a:buClr>
              <a:buFont typeface="Wingdings 3" panose="05040102010807070707" pitchFamily="18" charset="2"/>
              <a:buChar char=""/>
            </a:pPr>
            <a:endParaRPr lang="en-US" sz="2400" dirty="0"/>
          </a:p>
        </p:txBody>
      </p:sp>
      <p:sp>
        <p:nvSpPr>
          <p:cNvPr id="4" name="Rectangle 3"/>
          <p:cNvSpPr/>
          <p:nvPr/>
        </p:nvSpPr>
        <p:spPr>
          <a:xfrm>
            <a:off x="6228184" y="1137518"/>
            <a:ext cx="2691861" cy="4154984"/>
          </a:xfrm>
          <a:prstGeom prst="rect">
            <a:avLst/>
          </a:prstGeom>
          <a:solidFill>
            <a:srgbClr val="FFDC6D"/>
          </a:solidFill>
          <a:ln w="57150">
            <a:solidFill>
              <a:srgbClr val="002060"/>
            </a:solidFill>
          </a:ln>
        </p:spPr>
        <p:txBody>
          <a:bodyPr wrap="square">
            <a:spAutoFit/>
          </a:bodyPr>
          <a:lstStyle/>
          <a:p>
            <a:pPr>
              <a:tabLst>
                <a:tab pos="1815704" algn="l"/>
              </a:tabLst>
            </a:pPr>
            <a:r>
              <a:rPr lang="en-US" sz="2400" b="1" dirty="0">
                <a:solidFill>
                  <a:srgbClr val="C00000"/>
                </a:solidFill>
                <a:latin typeface="Arial" panose="020B0604020202020204" pitchFamily="34" charset="0"/>
                <a:cs typeface="Arial" panose="020B0604020202020204" pitchFamily="34" charset="0"/>
              </a:rPr>
              <a:t>Key Terms</a:t>
            </a:r>
          </a:p>
          <a:p>
            <a:r>
              <a:rPr lang="en-US" sz="2400" b="1" dirty="0"/>
              <a:t>Local area network (LAN): </a:t>
            </a:r>
            <a:r>
              <a:rPr lang="en-US" sz="2400" dirty="0"/>
              <a:t>a network that covers a small geographical area</a:t>
            </a:r>
          </a:p>
          <a:p>
            <a:r>
              <a:rPr lang="en-US" sz="2400" b="1" dirty="0"/>
              <a:t>Wide area network (WAN): </a:t>
            </a:r>
            <a:r>
              <a:rPr lang="en-US" sz="2400" dirty="0"/>
              <a:t>a network that covers a large geographical area</a:t>
            </a:r>
          </a:p>
        </p:txBody>
      </p:sp>
      <p:sp>
        <p:nvSpPr>
          <p:cNvPr id="5" name="Oval 4"/>
          <p:cNvSpPr/>
          <p:nvPr/>
        </p:nvSpPr>
        <p:spPr>
          <a:xfrm rot="1309147">
            <a:off x="8739052" y="1003551"/>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pic>
        <p:nvPicPr>
          <p:cNvPr id="1026" name="Picture 2" descr="Image result for basic lan stru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25" y="3068960"/>
            <a:ext cx="5449200" cy="3592436"/>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79</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988882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6.1 – </a:t>
            </a:r>
            <a:r>
              <a:rPr lang="en-US" sz="3600" dirty="0" smtClean="0"/>
              <a:t>Networking Computers</a:t>
            </a:r>
            <a:endParaRPr lang="en-US" sz="3600" dirty="0"/>
          </a:p>
        </p:txBody>
      </p:sp>
      <p:sp>
        <p:nvSpPr>
          <p:cNvPr id="7" name="Round Same Side Corner Rectangle 6">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79</a:t>
            </a:r>
            <a:endParaRPr lang="en-GB" sz="113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142564964"/>
              </p:ext>
            </p:extLst>
          </p:nvPr>
        </p:nvGraphicFramePr>
        <p:xfrm>
          <a:off x="179512" y="1164175"/>
          <a:ext cx="8784976" cy="5425440"/>
        </p:xfrm>
        <a:graphic>
          <a:graphicData uri="http://schemas.openxmlformats.org/drawingml/2006/table">
            <a:tbl>
              <a:tblPr firstRow="1" bandRow="1">
                <a:tableStyleId>{5A111915-BE36-4E01-A7E5-04B1672EAD32}</a:tableStyleId>
              </a:tblPr>
              <a:tblGrid>
                <a:gridCol w="4536504"/>
                <a:gridCol w="4248472"/>
              </a:tblGrid>
              <a:tr h="294676">
                <a:tc>
                  <a:txBody>
                    <a:bodyPr/>
                    <a:lstStyle/>
                    <a:p>
                      <a:r>
                        <a:rPr lang="en-GB" sz="1400" dirty="0" smtClean="0">
                          <a:latin typeface="Arial" panose="020B0604020202020204" pitchFamily="34" charset="0"/>
                          <a:cs typeface="Arial" panose="020B0604020202020204" pitchFamily="34" charset="0"/>
                        </a:rPr>
                        <a:t>Advantages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smtClean="0">
                          <a:latin typeface="Arial" panose="020B0604020202020204" pitchFamily="34" charset="0"/>
                          <a:cs typeface="Arial" panose="020B0604020202020204" pitchFamily="34" charset="0"/>
                        </a:rPr>
                        <a:t>Disadvantages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62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An internet connection can be shared, allowing each user an the network to access the internet.</a:t>
                      </a:r>
                      <a:endParaRPr lang="en-GB" sz="14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A high amount of network traffic may cause a network to run slowly and cause frustrating delays.</a:t>
                      </a:r>
                      <a:endParaRPr lang="en-GB" sz="14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2350">
                <a:tc>
                  <a:txBody>
                    <a:bodyPr/>
                    <a:lstStyle/>
                    <a:p>
                      <a:r>
                        <a:rPr lang="en-US" sz="1400" dirty="0" smtClean="0">
                          <a:latin typeface="Arial" panose="020B0604020202020204" pitchFamily="34" charset="0"/>
                          <a:cs typeface="Arial" panose="020B0604020202020204" pitchFamily="34" charset="0"/>
                        </a:rPr>
                        <a:t>Users can access their data from different computers on the network.</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A whole network could fail if one element of the network fails. This will depend on how the network is structured.</a:t>
                      </a:r>
                      <a:endParaRPr lang="en-GB" sz="14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2350">
                <a:tc>
                  <a:txBody>
                    <a:bodyPr/>
                    <a:lstStyle/>
                    <a:p>
                      <a:r>
                        <a:rPr lang="en-US" sz="1400" dirty="0" smtClean="0">
                          <a:latin typeface="Arial" panose="020B0604020202020204" pitchFamily="34" charset="0"/>
                          <a:cs typeface="Arial" panose="020B0604020202020204" pitchFamily="34" charset="0"/>
                        </a:rPr>
                        <a:t>File servers can be used to store data in a central location. This makes it easier to keep the data secure and to create a back-up copy.</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Viruses could easily spread from one networked computer to another, if a network is not sufficiently protected.</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60657">
                <a:tc>
                  <a:txBody>
                    <a:bodyPr/>
                    <a:lstStyle/>
                    <a:p>
                      <a:r>
                        <a:rPr lang="en-US" sz="1400" dirty="0" smtClean="0">
                          <a:latin typeface="Arial" panose="020B0604020202020204" pitchFamily="34" charset="0"/>
                          <a:cs typeface="Arial" panose="020B0604020202020204" pitchFamily="34" charset="0"/>
                        </a:rPr>
                        <a:t>Application servers can be used to store software in a central location. This can often reduce software costs as a site licence could be purchased, if available. A software site licence is generally cheaper than individual licences. This also means that software updates would only need to be run on the server.</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Setting up a larger network can be expensive, especially if the network requires cabling, several servers, switches and wireless access points. The staffing costs to maintain a network can also be expensive.</a:t>
                      </a:r>
                      <a:endParaRPr lang="en-GB" sz="1400" dirty="0" smtClean="0">
                        <a:latin typeface="Arial" panose="020B0604020202020204" pitchFamily="34" charset="0"/>
                        <a:cs typeface="Arial" panose="020B0604020202020204" pitchFamily="34" charset="0"/>
                      </a:endParaRPr>
                    </a:p>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23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Printers can be shared. This means that a number of users can share resources in a company or home, rather than requiring their own.</a:t>
                      </a:r>
                      <a:endParaRPr lang="en-GB" sz="14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Networks can have security risks. Many users’ data may be accessed if an </a:t>
                      </a:r>
                      <a:r>
                        <a:rPr lang="en-US" sz="1400" dirty="0" err="1" smtClean="0">
                          <a:latin typeface="Arial" panose="020B0604020202020204" pitchFamily="34" charset="0"/>
                          <a:cs typeface="Arial" panose="020B0604020202020204" pitchFamily="34" charset="0"/>
                        </a:rPr>
                        <a:t>unauthorised</a:t>
                      </a:r>
                      <a:r>
                        <a:rPr lang="en-US" sz="1400" dirty="0" smtClean="0">
                          <a:latin typeface="Arial" panose="020B0604020202020204" pitchFamily="34" charset="0"/>
                          <a:cs typeface="Arial" panose="020B0604020202020204" pitchFamily="34" charset="0"/>
                        </a:rPr>
                        <a:t> user gains access to a networked file server.</a:t>
                      </a:r>
                      <a:endParaRPr lang="en-GB" sz="14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62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Communications can be sent from one computer to another.</a:t>
                      </a:r>
                      <a:endParaRPr lang="en-GB" sz="14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62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Users can share their data with other users on the network.</a:t>
                      </a:r>
                      <a:endParaRPr lang="en-GB" sz="14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2"/>
          <p:cNvSpPr/>
          <p:nvPr/>
        </p:nvSpPr>
        <p:spPr>
          <a:xfrm>
            <a:off x="2771800" y="6372036"/>
            <a:ext cx="6228184" cy="369332"/>
          </a:xfrm>
          <a:prstGeom prst="rect">
            <a:avLst/>
          </a:prstGeom>
        </p:spPr>
        <p:txBody>
          <a:bodyPr wrap="square">
            <a:spAutoFit/>
          </a:bodyPr>
          <a:lstStyle/>
          <a:p>
            <a:pPr algn="r"/>
            <a:r>
              <a:rPr lang="en-US" b="1" dirty="0"/>
              <a:t>Table 6.01 </a:t>
            </a:r>
            <a:r>
              <a:rPr lang="en-US" dirty="0"/>
              <a:t>- Advantages and disadvantages of a network.</a:t>
            </a:r>
            <a:endParaRPr lang="en-GB" dirty="0"/>
          </a:p>
        </p:txBody>
      </p:sp>
    </p:spTree>
    <p:extLst>
      <p:ext uri="{BB962C8B-B14F-4D97-AF65-F5344CB8AC3E}">
        <p14:creationId xmlns:p14="http://schemas.microsoft.com/office/powerpoint/2010/main" val="4047062543"/>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6.1 – </a:t>
            </a:r>
            <a:r>
              <a:rPr lang="en-US" sz="3600" dirty="0" smtClean="0"/>
              <a:t>Networking Computers</a:t>
            </a:r>
            <a:endParaRPr lang="en-US" sz="3600" dirty="0"/>
          </a:p>
        </p:txBody>
      </p:sp>
      <p:sp>
        <p:nvSpPr>
          <p:cNvPr id="34" name="Rectangle 33"/>
          <p:cNvSpPr/>
          <p:nvPr/>
        </p:nvSpPr>
        <p:spPr>
          <a:xfrm>
            <a:off x="179512" y="1124744"/>
            <a:ext cx="8784976" cy="5509200"/>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2200" dirty="0"/>
              <a:t>A LAN is a network that is restricted to a small geographical area. LANs are usually found in homes, schools, universities and small businesses.</a:t>
            </a:r>
          </a:p>
          <a:p>
            <a:pPr marL="355600" indent="-355600">
              <a:buClr>
                <a:srgbClr val="0070C0"/>
              </a:buClr>
              <a:buFont typeface="Wingdings 3" panose="05040102010807070707" pitchFamily="18" charset="2"/>
              <a:buChar char=""/>
            </a:pPr>
            <a:r>
              <a:rPr lang="en-US" sz="2200" dirty="0"/>
              <a:t>A WAN is a network that covers a larger geographical area A WAN may be contained within a country or can spread across several countries. Organisations such as </a:t>
            </a:r>
            <a:r>
              <a:rPr lang="en-US" sz="2200" dirty="0" smtClean="0"/>
              <a:t/>
            </a:r>
            <a:br>
              <a:rPr lang="en-US" sz="2200" dirty="0" smtClean="0"/>
            </a:br>
            <a:r>
              <a:rPr lang="en-US" sz="2200" dirty="0" smtClean="0"/>
              <a:t>banks</a:t>
            </a:r>
            <a:r>
              <a:rPr lang="en-US" sz="2200" dirty="0"/>
              <a:t>, police forces and hospitals </a:t>
            </a:r>
            <a:r>
              <a:rPr lang="en-US" sz="2200" dirty="0" smtClean="0"/>
              <a:t/>
            </a:r>
            <a:br>
              <a:rPr lang="en-US" sz="2200" dirty="0" smtClean="0"/>
            </a:br>
            <a:r>
              <a:rPr lang="en-US" sz="2200" dirty="0" smtClean="0"/>
              <a:t>use </a:t>
            </a:r>
            <a:r>
              <a:rPr lang="en-US" sz="2200" dirty="0"/>
              <a:t>WANs to share data. The internet </a:t>
            </a:r>
            <a:r>
              <a:rPr lang="en-IE" sz="2200" dirty="0" smtClean="0"/>
              <a:t/>
            </a:r>
            <a:br>
              <a:rPr lang="en-IE" sz="2200" dirty="0" smtClean="0"/>
            </a:br>
            <a:r>
              <a:rPr lang="en-US" sz="2200" dirty="0" smtClean="0"/>
              <a:t>is </a:t>
            </a:r>
            <a:r>
              <a:rPr lang="en-US" sz="2200" dirty="0"/>
              <a:t>a global WAN. Several LANs can </a:t>
            </a:r>
            <a:r>
              <a:rPr lang="en-US" sz="2200" dirty="0" smtClean="0"/>
              <a:t/>
            </a:r>
            <a:br>
              <a:rPr lang="en-US" sz="2200" dirty="0" smtClean="0"/>
            </a:br>
            <a:r>
              <a:rPr lang="en-US" sz="2200" dirty="0" smtClean="0"/>
              <a:t>be </a:t>
            </a:r>
            <a:r>
              <a:rPr lang="en-US" sz="2200" dirty="0"/>
              <a:t>connected together to form a WAN. </a:t>
            </a:r>
            <a:r>
              <a:rPr lang="en-US" sz="2200" dirty="0" smtClean="0"/>
              <a:t/>
            </a:r>
            <a:br>
              <a:rPr lang="en-US" sz="2200" dirty="0" smtClean="0"/>
            </a:br>
            <a:r>
              <a:rPr lang="en-US" sz="2200" dirty="0" smtClean="0"/>
              <a:t>A </a:t>
            </a:r>
            <a:r>
              <a:rPr lang="en-US" sz="2200" dirty="0"/>
              <a:t>business that has several different </a:t>
            </a:r>
            <a:r>
              <a:rPr lang="en-US" sz="2200" dirty="0" smtClean="0"/>
              <a:t/>
            </a:r>
            <a:br>
              <a:rPr lang="en-US" sz="2200" dirty="0" smtClean="0"/>
            </a:br>
            <a:r>
              <a:rPr lang="en-US" sz="2200" dirty="0" smtClean="0"/>
              <a:t>branches </a:t>
            </a:r>
            <a:r>
              <a:rPr lang="en-US" sz="2200" dirty="0"/>
              <a:t>often operate their networks </a:t>
            </a:r>
            <a:r>
              <a:rPr lang="en-US" sz="2200" dirty="0" smtClean="0"/>
              <a:t/>
            </a:r>
            <a:br>
              <a:rPr lang="en-US" sz="2200" dirty="0" smtClean="0"/>
            </a:br>
            <a:r>
              <a:rPr lang="en-US" sz="2200" dirty="0" smtClean="0"/>
              <a:t>this </a:t>
            </a:r>
            <a:r>
              <a:rPr lang="en-US" sz="2200" dirty="0"/>
              <a:t>way.</a:t>
            </a:r>
          </a:p>
          <a:p>
            <a:pPr marL="355600" indent="-355600">
              <a:buClr>
                <a:srgbClr val="0070C0"/>
              </a:buClr>
              <a:buFont typeface="Wingdings 3" panose="05040102010807070707" pitchFamily="18" charset="2"/>
              <a:buChar char=""/>
            </a:pPr>
            <a:r>
              <a:rPr lang="en-US" sz="2200" dirty="0"/>
              <a:t>The use of a LAN and a WAN can be </a:t>
            </a:r>
            <a:r>
              <a:rPr lang="en-US" sz="2200" dirty="0" smtClean="0"/>
              <a:t/>
            </a:r>
            <a:br>
              <a:rPr lang="en-US" sz="2200" dirty="0" smtClean="0"/>
            </a:br>
            <a:r>
              <a:rPr lang="en-US" sz="2200" dirty="0" smtClean="0"/>
              <a:t>compared </a:t>
            </a:r>
            <a:r>
              <a:rPr lang="en-US" sz="2200" dirty="0"/>
              <a:t>using several different </a:t>
            </a:r>
            <a:r>
              <a:rPr lang="en-US" sz="2200" dirty="0" smtClean="0"/>
              <a:t/>
            </a:r>
            <a:br>
              <a:rPr lang="en-US" sz="2200" dirty="0" smtClean="0"/>
            </a:br>
            <a:r>
              <a:rPr lang="en-US" sz="2200" dirty="0" smtClean="0"/>
              <a:t>factors.</a:t>
            </a:r>
            <a:endParaRPr lang="en-US" sz="22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80</a:t>
            </a:r>
            <a:endParaRPr lang="en-GB" sz="113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436097" y="2847289"/>
            <a:ext cx="3528392" cy="3390023"/>
          </a:xfrm>
          <a:prstGeom prst="rect">
            <a:avLst/>
          </a:prstGeom>
        </p:spPr>
      </p:pic>
      <p:sp>
        <p:nvSpPr>
          <p:cNvPr id="3" name="Rectangle 2"/>
          <p:cNvSpPr/>
          <p:nvPr/>
        </p:nvSpPr>
        <p:spPr>
          <a:xfrm>
            <a:off x="4644007" y="6309320"/>
            <a:ext cx="4353685" cy="369332"/>
          </a:xfrm>
          <a:prstGeom prst="rect">
            <a:avLst/>
          </a:prstGeom>
        </p:spPr>
        <p:txBody>
          <a:bodyPr wrap="square">
            <a:spAutoFit/>
          </a:bodyPr>
          <a:lstStyle/>
          <a:p>
            <a:pPr algn="r"/>
            <a:r>
              <a:rPr lang="en-US" b="1" dirty="0" smtClean="0">
                <a:latin typeface="Arial" panose="020B0604020202020204" pitchFamily="34" charset="0"/>
                <a:cs typeface="Arial" panose="020B0604020202020204" pitchFamily="34" charset="0"/>
              </a:rPr>
              <a:t>Figure </a:t>
            </a:r>
            <a:r>
              <a:rPr lang="en-US" b="1" dirty="0">
                <a:latin typeface="Arial" panose="020B0604020202020204" pitchFamily="34" charset="0"/>
                <a:cs typeface="Arial" panose="020B0604020202020204" pitchFamily="34" charset="0"/>
              </a:rPr>
              <a:t>6.01</a:t>
            </a:r>
            <a:r>
              <a:rPr lang="en-US" dirty="0">
                <a:latin typeface="Arial" panose="020B0604020202020204" pitchFamily="34" charset="0"/>
                <a:cs typeface="Arial" panose="020B0604020202020204" pitchFamily="34" charset="0"/>
              </a:rPr>
              <a:t> - A basic structure for a </a:t>
            </a:r>
            <a:r>
              <a:rPr lang="en-US" dirty="0" smtClean="0">
                <a:latin typeface="Arial" panose="020B0604020202020204" pitchFamily="34" charset="0"/>
                <a:cs typeface="Arial" panose="020B0604020202020204" pitchFamily="34" charset="0"/>
              </a:rPr>
              <a:t>LAN</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564673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6.1 – </a:t>
            </a:r>
            <a:r>
              <a:rPr lang="en-US" sz="3600" dirty="0" smtClean="0"/>
              <a:t>Networking Computers</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80</a:t>
            </a:r>
            <a:endParaRPr lang="en-GB" sz="113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397363" y="2132856"/>
            <a:ext cx="6567125" cy="2736304"/>
          </a:xfrm>
          <a:prstGeom prst="rect">
            <a:avLst/>
          </a:prstGeom>
        </p:spPr>
      </p:pic>
      <p:sp>
        <p:nvSpPr>
          <p:cNvPr id="4" name="Rectangle 3"/>
          <p:cNvSpPr/>
          <p:nvPr/>
        </p:nvSpPr>
        <p:spPr>
          <a:xfrm>
            <a:off x="179512" y="3025980"/>
            <a:ext cx="2033283" cy="923330"/>
          </a:xfrm>
          <a:prstGeom prst="rect">
            <a:avLst/>
          </a:prstGeom>
        </p:spPr>
        <p:txBody>
          <a:bodyPr wrap="square">
            <a:spAutoFit/>
          </a:bodyPr>
          <a:lstStyle/>
          <a:p>
            <a:r>
              <a:rPr lang="en-US" b="1" dirty="0" smtClean="0">
                <a:latin typeface="Arial" panose="020B0604020202020204" pitchFamily="34" charset="0"/>
                <a:cs typeface="Arial" panose="020B0604020202020204" pitchFamily="34" charset="0"/>
              </a:rPr>
              <a:t>Figure </a:t>
            </a:r>
            <a:r>
              <a:rPr lang="en-US" b="1" dirty="0">
                <a:latin typeface="Arial" panose="020B0604020202020204" pitchFamily="34" charset="0"/>
                <a:cs typeface="Arial" panose="020B0604020202020204" pitchFamily="34" charset="0"/>
              </a:rPr>
              <a:t>6.02 </a:t>
            </a:r>
            <a:r>
              <a:rPr lang="en-US" dirty="0">
                <a:latin typeface="Arial" panose="020B0604020202020204" pitchFamily="34" charset="0"/>
                <a:cs typeface="Arial" panose="020B0604020202020204" pitchFamily="34" charset="0"/>
              </a:rPr>
              <a:t>- A basic structure for a WAN.</a:t>
            </a:r>
            <a:endParaRPr lang="en-GB" dirty="0">
              <a:latin typeface="Arial" panose="020B0604020202020204" pitchFamily="34" charset="0"/>
              <a:cs typeface="Arial" panose="020B0604020202020204" pitchFamily="34" charset="0"/>
            </a:endParaRPr>
          </a:p>
        </p:txBody>
      </p:sp>
      <p:sp>
        <p:nvSpPr>
          <p:cNvPr id="5" name="Rectangle 4"/>
          <p:cNvSpPr/>
          <p:nvPr/>
        </p:nvSpPr>
        <p:spPr>
          <a:xfrm>
            <a:off x="179512" y="1124744"/>
            <a:ext cx="8712966" cy="1446550"/>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760" dirty="0"/>
              <a:t>The terms LAN and WAN describe the geographical architecture of a network and how it is physically structured. They do not describe how data is stored and accessed. The two architectures for storing and accessing data on a network are:</a:t>
            </a:r>
          </a:p>
          <a:p>
            <a:pPr marL="812800" lvl="1" indent="-355600">
              <a:buClr>
                <a:srgbClr val="0070C0"/>
              </a:buClr>
              <a:buFont typeface="Wingdings" panose="05000000000000000000" pitchFamily="2" charset="2"/>
              <a:buChar char="§"/>
            </a:pPr>
            <a:r>
              <a:rPr lang="en-US" sz="1760" dirty="0"/>
              <a:t>Client-server</a:t>
            </a:r>
          </a:p>
          <a:p>
            <a:pPr marL="812800" lvl="1" indent="-355600">
              <a:buClr>
                <a:srgbClr val="0070C0"/>
              </a:buClr>
              <a:buFont typeface="Wingdings" panose="05000000000000000000" pitchFamily="2" charset="2"/>
              <a:buChar char="§"/>
            </a:pPr>
            <a:r>
              <a:rPr lang="en-US" sz="1760" dirty="0"/>
              <a:t>Peer-to-peer</a:t>
            </a:r>
          </a:p>
        </p:txBody>
      </p:sp>
      <p:sp>
        <p:nvSpPr>
          <p:cNvPr id="6" name="Rectangle 5"/>
          <p:cNvSpPr/>
          <p:nvPr/>
        </p:nvSpPr>
        <p:spPr>
          <a:xfrm>
            <a:off x="179512" y="4915034"/>
            <a:ext cx="8712966" cy="1754326"/>
          </a:xfrm>
          <a:prstGeom prst="rect">
            <a:avLst/>
          </a:prstGeom>
        </p:spPr>
        <p:txBody>
          <a:bodyPr wrap="square">
            <a:spAutoFit/>
          </a:bodyPr>
          <a:lstStyle/>
          <a:p>
            <a:pPr>
              <a:buClr>
                <a:srgbClr val="0070C0"/>
              </a:buClr>
            </a:pPr>
            <a:r>
              <a:rPr lang="en-US" b="1" dirty="0">
                <a:solidFill>
                  <a:schemeClr val="tx2"/>
                </a:solidFill>
              </a:rPr>
              <a:t>Client-Server and Peer-to-Peer</a:t>
            </a:r>
          </a:p>
          <a:p>
            <a:pPr marL="355600" indent="-355600">
              <a:buClr>
                <a:srgbClr val="0070C0"/>
              </a:buClr>
              <a:buFont typeface="Wingdings 3" panose="05040102010807070707" pitchFamily="18" charset="2"/>
              <a:buChar char=""/>
            </a:pPr>
            <a:r>
              <a:rPr lang="en-US" dirty="0"/>
              <a:t>A client-server network uses a dedicated computer to store data, manage resources and control user access. This computer is known as a </a:t>
            </a:r>
            <a:r>
              <a:rPr lang="en-US" b="1" dirty="0">
                <a:solidFill>
                  <a:schemeClr val="tx2"/>
                </a:solidFill>
              </a:rPr>
              <a:t>server</a:t>
            </a:r>
            <a:r>
              <a:rPr lang="en-US" dirty="0"/>
              <a:t>. </a:t>
            </a:r>
          </a:p>
          <a:p>
            <a:pPr marL="355600" indent="-355600">
              <a:buClr>
                <a:srgbClr val="0070C0"/>
              </a:buClr>
              <a:buFont typeface="Wingdings 3" panose="05040102010807070707" pitchFamily="18" charset="2"/>
              <a:buChar char=""/>
            </a:pPr>
            <a:r>
              <a:rPr lang="en-US" dirty="0"/>
              <a:t>The server acts as a central point on the network that other computers connect to. A computer that connects to the server to access the data and resources it manages is known as a </a:t>
            </a:r>
            <a:r>
              <a:rPr lang="en-US" b="1" dirty="0">
                <a:solidFill>
                  <a:schemeClr val="tx2"/>
                </a:solidFill>
              </a:rPr>
              <a:t>client</a:t>
            </a:r>
            <a:r>
              <a:rPr lang="en-US" dirty="0"/>
              <a:t>.</a:t>
            </a:r>
          </a:p>
        </p:txBody>
      </p:sp>
    </p:spTree>
    <p:extLst>
      <p:ext uri="{BB962C8B-B14F-4D97-AF65-F5344CB8AC3E}">
        <p14:creationId xmlns:p14="http://schemas.microsoft.com/office/powerpoint/2010/main" val="339847091"/>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2800" dirty="0" smtClean="0"/>
              <a:t>6.1 – </a:t>
            </a:r>
            <a:r>
              <a:rPr lang="en-US" sz="2800" dirty="0" smtClean="0"/>
              <a:t>Networking Computers – Client and Peer</a:t>
            </a:r>
            <a:endParaRPr lang="en-US" sz="28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81</a:t>
            </a:r>
            <a:endParaRPr lang="en-GB" sz="113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537108555"/>
              </p:ext>
            </p:extLst>
          </p:nvPr>
        </p:nvGraphicFramePr>
        <p:xfrm>
          <a:off x="208771" y="1191984"/>
          <a:ext cx="8755716" cy="5051044"/>
        </p:xfrm>
        <a:graphic>
          <a:graphicData uri="http://schemas.openxmlformats.org/drawingml/2006/table">
            <a:tbl>
              <a:tblPr firstRow="1" bandRow="1">
                <a:tableStyleId>{5A111915-BE36-4E01-A7E5-04B1672EAD32}</a:tableStyleId>
              </a:tblPr>
              <a:tblGrid>
                <a:gridCol w="1914957"/>
                <a:gridCol w="3024336"/>
                <a:gridCol w="3816423"/>
              </a:tblGrid>
              <a:tr h="370840">
                <a:tc>
                  <a:txBody>
                    <a:bodyPr/>
                    <a:lstStyle/>
                    <a:p>
                      <a:r>
                        <a:rPr lang="en-IE" sz="1630" dirty="0" smtClean="0">
                          <a:latin typeface="Arial" panose="020B0604020202020204" pitchFamily="34" charset="0"/>
                          <a:cs typeface="Arial" panose="020B0604020202020204" pitchFamily="34" charset="0"/>
                        </a:rPr>
                        <a:t>Factors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630" dirty="0" smtClean="0">
                          <a:latin typeface="Arial" panose="020B0604020202020204" pitchFamily="34" charset="0"/>
                          <a:cs typeface="Arial" panose="020B0604020202020204" pitchFamily="34" charset="0"/>
                        </a:rPr>
                        <a:t>Local Area Network</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630" dirty="0" smtClean="0">
                          <a:latin typeface="Arial" panose="020B0604020202020204" pitchFamily="34" charset="0"/>
                          <a:cs typeface="Arial" panose="020B0604020202020204" pitchFamily="34" charset="0"/>
                        </a:rPr>
                        <a:t>Wide Area Network</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630" dirty="0" smtClean="0">
                          <a:latin typeface="Arial" panose="020B0604020202020204" pitchFamily="34" charset="0"/>
                          <a:cs typeface="Arial" panose="020B0604020202020204" pitchFamily="34" charset="0"/>
                        </a:rPr>
                        <a:t>Data transfer rates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Can have up to 1 Gb per second.</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Often restricted to less than 200 Mb per second.</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630" dirty="0" smtClean="0">
                          <a:latin typeface="Arial" panose="020B0604020202020204" pitchFamily="34" charset="0"/>
                          <a:cs typeface="Arial" panose="020B0604020202020204" pitchFamily="34" charset="0"/>
                        </a:rPr>
                        <a:t>Data transmission errors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Fewer errors as data packets are sent over short distances.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Greater chance of error as packets are sent over longer distances.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630" dirty="0" smtClean="0">
                          <a:latin typeface="Arial" panose="020B0604020202020204" pitchFamily="34" charset="0"/>
                          <a:cs typeface="Arial" panose="020B0604020202020204" pitchFamily="34" charset="0"/>
                        </a:rPr>
                        <a:t>Connection method</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Restricted to within a small location. Copper wire, fibre optic cable or radio waves are mostly used.</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Expanded to a wider location. Copper wire, fibre optic cable or microwaves are mostly used. They can often use public telephone network systems, leased lines, transmission towers and satellite communication.</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630" dirty="0" smtClean="0">
                          <a:latin typeface="Arial" panose="020B0604020202020204" pitchFamily="34" charset="0"/>
                          <a:cs typeface="Arial" panose="020B0604020202020204" pitchFamily="34" charset="0"/>
                        </a:rPr>
                        <a:t>Security</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Comparatively high as security can be easier to implement over a smaller number of devices and connections.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Comparatively low as security is difficult to implement across a higher number of devices and connections.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630" dirty="0" smtClean="0">
                          <a:latin typeface="Arial" panose="020B0604020202020204" pitchFamily="34" charset="0"/>
                          <a:cs typeface="Arial" panose="020B0604020202020204" pitchFamily="34" charset="0"/>
                        </a:rPr>
                        <a:t>Ownership</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Mostly owned by individuals or individual organisations.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30" dirty="0" smtClean="0">
                          <a:latin typeface="Arial" panose="020B0604020202020204" pitchFamily="34" charset="0"/>
                          <a:cs typeface="Arial" panose="020B0604020202020204" pitchFamily="34" charset="0"/>
                        </a:rPr>
                        <a:t>Elements of the network often use communication infrastructures owned by others.</a:t>
                      </a:r>
                      <a:endParaRPr lang="en-GB" sz="16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2"/>
          <p:cNvSpPr/>
          <p:nvPr/>
        </p:nvSpPr>
        <p:spPr>
          <a:xfrm>
            <a:off x="179512" y="6296479"/>
            <a:ext cx="5400600" cy="369332"/>
          </a:xfrm>
          <a:prstGeom prst="rect">
            <a:avLst/>
          </a:prstGeom>
        </p:spPr>
        <p:txBody>
          <a:bodyPr wrap="square">
            <a:spAutoFit/>
          </a:bodyPr>
          <a:lstStyle/>
          <a:p>
            <a:r>
              <a:rPr lang="en-US" b="1" dirty="0" smtClean="0"/>
              <a:t>Table 6.02 </a:t>
            </a:r>
            <a:r>
              <a:rPr lang="en-US" dirty="0"/>
              <a:t>- Comparison of a LAN and a WAN.</a:t>
            </a:r>
            <a:endParaRPr lang="en-GB" dirty="0"/>
          </a:p>
        </p:txBody>
      </p:sp>
    </p:spTree>
    <p:extLst>
      <p:ext uri="{BB962C8B-B14F-4D97-AF65-F5344CB8AC3E}">
        <p14:creationId xmlns:p14="http://schemas.microsoft.com/office/powerpoint/2010/main" val="105519886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200" dirty="0" smtClean="0"/>
              <a:t>6.1 – </a:t>
            </a:r>
            <a:r>
              <a:rPr lang="en-US" sz="3200" dirty="0" smtClean="0"/>
              <a:t>Networking Computers – Client Server</a:t>
            </a:r>
            <a:endParaRPr lang="en-US" sz="32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81</a:t>
            </a:r>
            <a:endParaRPr lang="en-GB" sz="1130" b="1" dirty="0">
              <a:latin typeface="Arial" panose="020B0604020202020204" pitchFamily="34" charset="0"/>
              <a:cs typeface="Arial" panose="020B0604020202020204" pitchFamily="34" charset="0"/>
            </a:endParaRPr>
          </a:p>
        </p:txBody>
      </p:sp>
      <p:sp>
        <p:nvSpPr>
          <p:cNvPr id="4" name="Rectangle 3"/>
          <p:cNvSpPr/>
          <p:nvPr/>
        </p:nvSpPr>
        <p:spPr>
          <a:xfrm>
            <a:off x="4788024" y="4705399"/>
            <a:ext cx="4176464" cy="307777"/>
          </a:xfrm>
          <a:prstGeom prst="rect">
            <a:avLst/>
          </a:prstGeom>
        </p:spPr>
        <p:txBody>
          <a:bodyPr wrap="square">
            <a:spAutoFit/>
          </a:bodyPr>
          <a:lstStyle/>
          <a:p>
            <a:r>
              <a:rPr lang="en-US" sz="1400" b="1" dirty="0">
                <a:latin typeface="Arial" panose="020B0604020202020204" pitchFamily="34" charset="0"/>
                <a:cs typeface="Arial" panose="020B0604020202020204" pitchFamily="34" charset="0"/>
              </a:rPr>
              <a:t>Figure 6.03 </a:t>
            </a:r>
            <a:r>
              <a:rPr lang="en-US" sz="1400" dirty="0">
                <a:latin typeface="Arial" panose="020B0604020202020204" pitchFamily="34" charset="0"/>
                <a:cs typeface="Arial" panose="020B0604020202020204" pitchFamily="34" charset="0"/>
              </a:rPr>
              <a:t>- Example of a client-server network.</a:t>
            </a:r>
            <a:endParaRPr lang="en-GB" sz="1400" dirty="0">
              <a:latin typeface="Arial" panose="020B0604020202020204" pitchFamily="34" charset="0"/>
              <a:cs typeface="Arial" panose="020B0604020202020204" pitchFamily="34" charset="0"/>
            </a:endParaRPr>
          </a:p>
        </p:txBody>
      </p:sp>
      <p:sp>
        <p:nvSpPr>
          <p:cNvPr id="5" name="Rectangle 4"/>
          <p:cNvSpPr/>
          <p:nvPr/>
        </p:nvSpPr>
        <p:spPr>
          <a:xfrm>
            <a:off x="179512" y="1124744"/>
            <a:ext cx="5112568" cy="3797963"/>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720" dirty="0" smtClean="0"/>
              <a:t>Network </a:t>
            </a:r>
            <a:r>
              <a:rPr lang="en-US" sz="1720" dirty="0"/>
              <a:t>servers handle a variety of functions, </a:t>
            </a:r>
            <a:r>
              <a:rPr lang="en-US" sz="1720" dirty="0" smtClean="0"/>
              <a:t>including</a:t>
            </a:r>
            <a:r>
              <a:rPr lang="en-US" sz="1720" dirty="0"/>
              <a:t>:</a:t>
            </a:r>
          </a:p>
          <a:p>
            <a:pPr marL="627063" indent="-271463">
              <a:buClr>
                <a:srgbClr val="0070C0"/>
              </a:buClr>
              <a:buFont typeface="Wingdings" panose="05000000000000000000" pitchFamily="2" charset="2"/>
              <a:buChar char="§"/>
            </a:pPr>
            <a:r>
              <a:rPr lang="en-US" sz="1720" dirty="0"/>
              <a:t>storing a database of usernames and </a:t>
            </a:r>
            <a:r>
              <a:rPr lang="en-US" sz="1720" dirty="0" smtClean="0"/>
              <a:t/>
            </a:r>
            <a:br>
              <a:rPr lang="en-US" sz="1720" dirty="0" smtClean="0"/>
            </a:br>
            <a:r>
              <a:rPr lang="en-US" sz="1720" dirty="0" smtClean="0"/>
              <a:t>passwords to control </a:t>
            </a:r>
            <a:r>
              <a:rPr lang="en-US" sz="1720" dirty="0"/>
              <a:t>user </a:t>
            </a:r>
            <a:r>
              <a:rPr lang="en-US" sz="1720" dirty="0" smtClean="0"/>
              <a:t>access</a:t>
            </a:r>
          </a:p>
          <a:p>
            <a:pPr marL="627063" indent="-271463">
              <a:buClr>
                <a:srgbClr val="0070C0"/>
              </a:buClr>
              <a:buFont typeface="Wingdings" panose="05000000000000000000" pitchFamily="2" charset="2"/>
              <a:buChar char="§"/>
            </a:pPr>
            <a:r>
              <a:rPr lang="en-US" sz="1720" dirty="0" smtClean="0"/>
              <a:t>data </a:t>
            </a:r>
            <a:r>
              <a:rPr lang="en-US" sz="1720" dirty="0"/>
              <a:t>storage </a:t>
            </a:r>
            <a:r>
              <a:rPr lang="en-US" sz="1720" dirty="0" smtClean="0"/>
              <a:t>and data security</a:t>
            </a:r>
            <a:endParaRPr lang="en-US" sz="1720" dirty="0"/>
          </a:p>
          <a:p>
            <a:pPr marL="627063" indent="-271463">
              <a:buClr>
                <a:srgbClr val="0070C0"/>
              </a:buClr>
              <a:buFont typeface="Wingdings" panose="05000000000000000000" pitchFamily="2" charset="2"/>
              <a:buChar char="§"/>
            </a:pPr>
            <a:r>
              <a:rPr lang="en-US" sz="1720" dirty="0" smtClean="0"/>
              <a:t>assigning </a:t>
            </a:r>
            <a:r>
              <a:rPr lang="en-US" sz="1720" dirty="0"/>
              <a:t>levels of access that determine </a:t>
            </a:r>
            <a:r>
              <a:rPr lang="en-US" sz="1720" dirty="0" smtClean="0"/>
              <a:t/>
            </a:r>
            <a:br>
              <a:rPr lang="en-US" sz="1720" dirty="0" smtClean="0"/>
            </a:br>
            <a:r>
              <a:rPr lang="en-US" sz="1720" dirty="0" smtClean="0"/>
              <a:t>what </a:t>
            </a:r>
            <a:r>
              <a:rPr lang="en-US" sz="1720" dirty="0"/>
              <a:t>resources </a:t>
            </a:r>
            <a:r>
              <a:rPr lang="en-US" sz="1720" dirty="0" smtClean="0"/>
              <a:t>a user </a:t>
            </a:r>
            <a:r>
              <a:rPr lang="en-US" sz="1720" dirty="0"/>
              <a:t>may </a:t>
            </a:r>
            <a:r>
              <a:rPr lang="en-US" sz="1720" dirty="0" smtClean="0"/>
              <a:t>access</a:t>
            </a:r>
          </a:p>
          <a:p>
            <a:pPr marL="627063" indent="-271463">
              <a:buClr>
                <a:srgbClr val="0070C0"/>
              </a:buClr>
              <a:buFont typeface="Wingdings" panose="05000000000000000000" pitchFamily="2" charset="2"/>
              <a:buChar char="§"/>
            </a:pPr>
            <a:r>
              <a:rPr lang="en-US" sz="1720" dirty="0" smtClean="0"/>
              <a:t>monitoring </a:t>
            </a:r>
            <a:r>
              <a:rPr lang="en-US" sz="1720" dirty="0"/>
              <a:t>network traffic </a:t>
            </a:r>
            <a:endParaRPr lang="en-US" sz="1720" dirty="0" smtClean="0"/>
          </a:p>
          <a:p>
            <a:pPr marL="627063" indent="-271463">
              <a:buClr>
                <a:srgbClr val="0070C0"/>
              </a:buClr>
              <a:buFont typeface="Wingdings" panose="05000000000000000000" pitchFamily="2" charset="2"/>
              <a:buChar char="§"/>
            </a:pPr>
            <a:r>
              <a:rPr lang="en-US" sz="1720" dirty="0" smtClean="0"/>
              <a:t>hosting </a:t>
            </a:r>
            <a:r>
              <a:rPr lang="en-US" sz="1720" dirty="0"/>
              <a:t>of shared </a:t>
            </a:r>
            <a:r>
              <a:rPr lang="en-US" sz="1720" dirty="0" smtClean="0"/>
              <a:t>applications</a:t>
            </a:r>
          </a:p>
          <a:p>
            <a:pPr marL="627063" indent="-271463">
              <a:buClr>
                <a:srgbClr val="0070C0"/>
              </a:buClr>
              <a:buFont typeface="Wingdings" panose="05000000000000000000" pitchFamily="2" charset="2"/>
              <a:buChar char="§"/>
            </a:pPr>
            <a:r>
              <a:rPr lang="en-US" sz="1720" dirty="0" smtClean="0"/>
              <a:t>managing </a:t>
            </a:r>
            <a:r>
              <a:rPr lang="en-US" sz="1720" dirty="0"/>
              <a:t>an internet </a:t>
            </a:r>
            <a:r>
              <a:rPr lang="en-US" sz="1720" dirty="0" smtClean="0"/>
              <a:t>connection</a:t>
            </a:r>
          </a:p>
          <a:p>
            <a:pPr marL="627063" indent="-271463">
              <a:buClr>
                <a:srgbClr val="0070C0"/>
              </a:buClr>
              <a:buFont typeface="Wingdings" panose="05000000000000000000" pitchFamily="2" charset="2"/>
              <a:buChar char="§"/>
            </a:pPr>
            <a:r>
              <a:rPr lang="en-US" sz="1720" dirty="0" smtClean="0"/>
              <a:t>scheduling and </a:t>
            </a:r>
            <a:r>
              <a:rPr lang="en-US" sz="1720" dirty="0"/>
              <a:t>running back-ups </a:t>
            </a:r>
            <a:r>
              <a:rPr lang="en-US" sz="1720" dirty="0" smtClean="0"/>
              <a:t>services</a:t>
            </a:r>
          </a:p>
          <a:p>
            <a:pPr marL="627063" indent="-271463">
              <a:buClr>
                <a:srgbClr val="0070C0"/>
              </a:buClr>
              <a:buFont typeface="Wingdings" panose="05000000000000000000" pitchFamily="2" charset="2"/>
              <a:buChar char="§"/>
            </a:pPr>
            <a:r>
              <a:rPr lang="en-US" sz="1720" dirty="0" smtClean="0"/>
              <a:t>Email services</a:t>
            </a:r>
            <a:endParaRPr lang="en-US" sz="1720" dirty="0"/>
          </a:p>
          <a:p>
            <a:pPr marL="627063" indent="-271463">
              <a:buClr>
                <a:srgbClr val="0070C0"/>
              </a:buClr>
              <a:buFont typeface="Wingdings" panose="05000000000000000000" pitchFamily="2" charset="2"/>
              <a:buChar char="§"/>
            </a:pPr>
            <a:r>
              <a:rPr lang="en-US" sz="1720" dirty="0" smtClean="0"/>
              <a:t>Printing jobs on </a:t>
            </a:r>
            <a:r>
              <a:rPr lang="en-US" sz="1720" dirty="0"/>
              <a:t>network </a:t>
            </a:r>
            <a:r>
              <a:rPr lang="en-US" sz="1720" dirty="0" smtClean="0"/>
              <a:t>printers</a:t>
            </a:r>
          </a:p>
          <a:p>
            <a:pPr marL="627063" indent="-271463">
              <a:buClr>
                <a:srgbClr val="0070C0"/>
              </a:buClr>
              <a:buFont typeface="Wingdings" panose="05000000000000000000" pitchFamily="2" charset="2"/>
              <a:buChar char="§"/>
            </a:pPr>
            <a:r>
              <a:rPr lang="en-US" sz="1720" dirty="0" smtClean="0"/>
              <a:t>domain </a:t>
            </a:r>
            <a:r>
              <a:rPr lang="en-US" sz="1720" dirty="0"/>
              <a:t>name services</a:t>
            </a:r>
            <a:r>
              <a:rPr lang="en-US" sz="1720" dirty="0" smtClean="0"/>
              <a:t>.</a:t>
            </a:r>
            <a:endParaRPr lang="en-US" sz="172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508104" y="1124744"/>
            <a:ext cx="3456384" cy="3519558"/>
          </a:xfrm>
          <a:prstGeom prst="rect">
            <a:avLst/>
          </a:prstGeom>
        </p:spPr>
      </p:pic>
      <p:sp>
        <p:nvSpPr>
          <p:cNvPr id="3" name="Rectangle 2"/>
          <p:cNvSpPr/>
          <p:nvPr/>
        </p:nvSpPr>
        <p:spPr>
          <a:xfrm>
            <a:off x="179512" y="4988900"/>
            <a:ext cx="8784976" cy="1680460"/>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720" dirty="0"/>
              <a:t>A client-server network will usually have at least one server and several clients. A network may have more than one server, each one dedicated to handling a specific function. E.g., one server may handle user access, while another may handle data storage. This often occurs </a:t>
            </a:r>
            <a:r>
              <a:rPr lang="en-US" sz="1720" dirty="0" smtClean="0"/>
              <a:t>in larger networks </a:t>
            </a:r>
            <a:r>
              <a:rPr lang="en-US" sz="1720" dirty="0"/>
              <a:t>where a server has to service many </a:t>
            </a:r>
            <a:r>
              <a:rPr lang="en-US" sz="1720" dirty="0" smtClean="0"/>
              <a:t>clients at the same time</a:t>
            </a:r>
            <a:r>
              <a:rPr lang="en-US" sz="1720" dirty="0"/>
              <a:t>. </a:t>
            </a:r>
            <a:r>
              <a:rPr lang="en-US" sz="1720" dirty="0" smtClean="0"/>
              <a:t>Spreading the </a:t>
            </a:r>
            <a:r>
              <a:rPr lang="en-US" sz="1720" dirty="0"/>
              <a:t>load across </a:t>
            </a:r>
            <a:r>
              <a:rPr lang="en-US" sz="1720" dirty="0" smtClean="0"/>
              <a:t>several servers </a:t>
            </a:r>
            <a:r>
              <a:rPr lang="en-US" sz="1720" dirty="0"/>
              <a:t>helps to keep the network </a:t>
            </a:r>
            <a:r>
              <a:rPr lang="en-US" sz="1720" dirty="0" smtClean="0"/>
              <a:t>running efficiently.</a:t>
            </a:r>
            <a:endParaRPr lang="en-US" sz="1720" dirty="0"/>
          </a:p>
        </p:txBody>
      </p:sp>
    </p:spTree>
    <p:extLst>
      <p:ext uri="{BB962C8B-B14F-4D97-AF65-F5344CB8AC3E}">
        <p14:creationId xmlns:p14="http://schemas.microsoft.com/office/powerpoint/2010/main" val="204481248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200" dirty="0" smtClean="0"/>
              <a:t>6.1 – </a:t>
            </a:r>
            <a:r>
              <a:rPr lang="en-US" sz="3200" dirty="0" smtClean="0"/>
              <a:t>Networking Computers – Peer-To-Peer</a:t>
            </a:r>
            <a:endParaRPr lang="en-US" sz="32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81</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4320480" cy="5632311"/>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2000" dirty="0"/>
              <a:t>A peer-to-peer network has no central server to manage the network. Each computer on the network shares its data and resources with all the others. No computer has control over another. Each computer is known as a </a:t>
            </a:r>
            <a:r>
              <a:rPr lang="en-US" sz="2000" b="1" dirty="0" smtClean="0">
                <a:solidFill>
                  <a:schemeClr val="tx2"/>
                </a:solidFill>
              </a:rPr>
              <a:t>peer</a:t>
            </a:r>
            <a:r>
              <a:rPr lang="en-US" sz="2000" dirty="0" smtClean="0"/>
              <a:t>. </a:t>
            </a:r>
          </a:p>
          <a:p>
            <a:pPr marL="355600" indent="-355600">
              <a:buClr>
                <a:srgbClr val="0070C0"/>
              </a:buClr>
              <a:buFont typeface="Wingdings 3" panose="05040102010807070707" pitchFamily="18" charset="2"/>
              <a:buChar char=""/>
            </a:pPr>
            <a:r>
              <a:rPr lang="en-US" sz="2000" dirty="0"/>
              <a:t>On a peer-to-peer network, users store data on their own computer, but may allow other users access to it. Alternatively, they may choose to keep their data private. Individual peers may provide resources that others do not. </a:t>
            </a:r>
            <a:endParaRPr lang="en-US" sz="2000" dirty="0" smtClean="0"/>
          </a:p>
          <a:p>
            <a:pPr marL="355600" indent="-355600">
              <a:buClr>
                <a:srgbClr val="0070C0"/>
              </a:buClr>
              <a:buFont typeface="Wingdings 3" panose="05040102010807070707" pitchFamily="18" charset="2"/>
              <a:buChar char=""/>
            </a:pPr>
            <a:r>
              <a:rPr lang="en-US" sz="2000" dirty="0" smtClean="0"/>
              <a:t>For </a:t>
            </a:r>
            <a:r>
              <a:rPr lang="en-US" sz="2000" dirty="0"/>
              <a:t>example, a peer may have a printer attached to it and other peers may print to that printer.</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499992" y="1137816"/>
            <a:ext cx="4455451" cy="4804898"/>
          </a:xfrm>
          <a:prstGeom prst="rect">
            <a:avLst/>
          </a:prstGeom>
        </p:spPr>
      </p:pic>
      <p:sp>
        <p:nvSpPr>
          <p:cNvPr id="7" name="Rectangle 6"/>
          <p:cNvSpPr/>
          <p:nvPr/>
        </p:nvSpPr>
        <p:spPr>
          <a:xfrm>
            <a:off x="4500323" y="5985626"/>
            <a:ext cx="4572000" cy="646331"/>
          </a:xfrm>
          <a:prstGeom prst="rect">
            <a:avLst/>
          </a:prstGeom>
        </p:spPr>
        <p:txBody>
          <a:bodyPr>
            <a:spAutoFit/>
          </a:bodyPr>
          <a:lstStyle/>
          <a:p>
            <a:r>
              <a:rPr lang="en-US" b="1" dirty="0"/>
              <a:t>Figure 6.04 </a:t>
            </a:r>
            <a:r>
              <a:rPr lang="en-US" dirty="0"/>
              <a:t>- Example of a peer-to-peer network.</a:t>
            </a:r>
            <a:endParaRPr lang="en-GB" dirty="0"/>
          </a:p>
        </p:txBody>
      </p:sp>
    </p:spTree>
    <p:extLst>
      <p:ext uri="{BB962C8B-B14F-4D97-AF65-F5344CB8AC3E}">
        <p14:creationId xmlns:p14="http://schemas.microsoft.com/office/powerpoint/2010/main" val="1895422151"/>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647700"/>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1900" dirty="0" smtClean="0"/>
              <a:t>As </a:t>
            </a:r>
            <a:r>
              <a:rPr lang="en-US" sz="1900" dirty="0"/>
              <a:t>a teacher, you will refer to these concepts again and again to help unify the subject and make sense </a:t>
            </a:r>
            <a:r>
              <a:rPr lang="en-US" sz="1900" dirty="0" smtClean="0"/>
              <a:t>of IT. </a:t>
            </a:r>
            <a:r>
              <a:rPr lang="en-US" sz="1900" dirty="0"/>
              <a:t>If mastered, learners can use the concepts to solve problems or to understand unfamiliar </a:t>
            </a:r>
            <a:r>
              <a:rPr lang="en-US" sz="1900" dirty="0" smtClean="0"/>
              <a:t>subject-related material</a:t>
            </a:r>
            <a:r>
              <a:rPr lang="en-US" sz="1900" dirty="0"/>
              <a:t>.</a:t>
            </a:r>
          </a:p>
          <a:p>
            <a:pPr marL="711200" indent="-271463">
              <a:buClr>
                <a:srgbClr val="0070C0"/>
              </a:buClr>
              <a:buFont typeface="Wingdings" panose="05000000000000000000" pitchFamily="2" charset="2"/>
              <a:buChar char="§"/>
            </a:pPr>
            <a:r>
              <a:rPr lang="en-US" sz="1900" b="1" dirty="0" smtClean="0"/>
              <a:t>Impact </a:t>
            </a:r>
            <a:r>
              <a:rPr lang="en-US" sz="1900" b="1" dirty="0"/>
              <a:t>of Information </a:t>
            </a:r>
            <a:r>
              <a:rPr lang="en-US" sz="1900" b="1" dirty="0" smtClean="0"/>
              <a:t>Technology</a:t>
            </a:r>
            <a:br>
              <a:rPr lang="en-US" sz="1900" b="1" dirty="0" smtClean="0"/>
            </a:br>
            <a:r>
              <a:rPr lang="en-US" sz="1900" dirty="0" smtClean="0"/>
              <a:t>Information </a:t>
            </a:r>
            <a:r>
              <a:rPr lang="en-US" sz="1900" dirty="0"/>
              <a:t>Technology (IT) is the application of technology to process </a:t>
            </a:r>
            <a:r>
              <a:rPr lang="en-US" sz="1900" dirty="0" smtClean="0"/>
              <a:t>information.</a:t>
            </a:r>
            <a:br>
              <a:rPr lang="en-US" sz="1900" dirty="0" smtClean="0"/>
            </a:br>
            <a:r>
              <a:rPr lang="en-US" sz="1900" dirty="0" smtClean="0"/>
              <a:t>The </a:t>
            </a:r>
            <a:r>
              <a:rPr lang="en-US" sz="1900" dirty="0"/>
              <a:t>impact of IT on all aspects of everyday life is immense. The enormity of the impact can be seen </a:t>
            </a:r>
            <a:r>
              <a:rPr lang="en-US" sz="1900" dirty="0" smtClean="0"/>
              <a:t>in industry </a:t>
            </a:r>
            <a:r>
              <a:rPr lang="en-US" sz="1900" dirty="0"/>
              <a:t>and commerce, transport, leisure, medicine and the home. The impact on the work force is </a:t>
            </a:r>
            <a:r>
              <a:rPr lang="en-US" sz="1900" dirty="0" smtClean="0"/>
              <a:t>a very </a:t>
            </a:r>
            <a:r>
              <a:rPr lang="en-US" sz="1900" dirty="0"/>
              <a:t>important factor to consider and communications using new technologies have made the </a:t>
            </a:r>
            <a:r>
              <a:rPr lang="en-US" sz="1900" dirty="0" smtClean="0"/>
              <a:t>World seem </a:t>
            </a:r>
            <a:r>
              <a:rPr lang="en-US" sz="1900" dirty="0"/>
              <a:t>smaller.</a:t>
            </a:r>
          </a:p>
          <a:p>
            <a:pPr marL="711200" indent="-271463">
              <a:buClr>
                <a:srgbClr val="0070C0"/>
              </a:buClr>
              <a:buFont typeface="Wingdings" panose="05000000000000000000" pitchFamily="2" charset="2"/>
              <a:buChar char="§"/>
            </a:pPr>
            <a:r>
              <a:rPr lang="en-US" sz="1900" b="1" dirty="0" smtClean="0"/>
              <a:t>Hardware </a:t>
            </a:r>
            <a:r>
              <a:rPr lang="en-US" sz="1900" b="1" dirty="0"/>
              <a:t>and </a:t>
            </a:r>
            <a:r>
              <a:rPr lang="en-US" sz="1900" b="1" dirty="0" smtClean="0"/>
              <a:t>software</a:t>
            </a:r>
            <a:br>
              <a:rPr lang="en-US" sz="1900" b="1" dirty="0" smtClean="0"/>
            </a:br>
            <a:r>
              <a:rPr lang="en-US" sz="1900" dirty="0" smtClean="0"/>
              <a:t>Many </a:t>
            </a:r>
            <a:r>
              <a:rPr lang="en-US" sz="1900" dirty="0"/>
              <a:t>hardware components and software applications are used in IT systems. It is important </a:t>
            </a:r>
            <a:r>
              <a:rPr lang="en-US" sz="1900" dirty="0" smtClean="0"/>
              <a:t>to understand </a:t>
            </a:r>
            <a:r>
              <a:rPr lang="en-US" sz="1900" dirty="0"/>
              <a:t>how these work, and how they interact with each other and within our environment.</a:t>
            </a:r>
          </a:p>
          <a:p>
            <a:pPr marL="711200" indent="-271463">
              <a:buClr>
                <a:srgbClr val="0070C0"/>
              </a:buClr>
              <a:buFont typeface="Wingdings" panose="05000000000000000000" pitchFamily="2" charset="2"/>
              <a:buChar char="§"/>
            </a:pPr>
            <a:r>
              <a:rPr lang="en-US" sz="1900" b="1" dirty="0" smtClean="0"/>
              <a:t>Network</a:t>
            </a:r>
            <a:br>
              <a:rPr lang="en-US" sz="1900" b="1" dirty="0" smtClean="0"/>
            </a:br>
            <a:r>
              <a:rPr lang="en-US" sz="1900" dirty="0" smtClean="0"/>
              <a:t>Computer </a:t>
            </a:r>
            <a:r>
              <a:rPr lang="en-US" sz="1900" dirty="0"/>
              <a:t>systems can be connected together to form networks allowing them to share resources.</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200" dirty="0" smtClean="0"/>
              <a:t>6.1 – </a:t>
            </a:r>
            <a:r>
              <a:rPr lang="en-US" sz="3200" dirty="0" smtClean="0"/>
              <a:t>Networking Computers – Peer-To-Peer</a:t>
            </a:r>
            <a:endParaRPr lang="en-US" sz="32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82</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8640960" cy="707886"/>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2000" dirty="0"/>
              <a:t>Table 6.03 shows a comparison of the architecture of a client-server and a peer-to-peer network.</a:t>
            </a:r>
          </a:p>
        </p:txBody>
      </p:sp>
      <p:graphicFrame>
        <p:nvGraphicFramePr>
          <p:cNvPr id="4" name="Table 3"/>
          <p:cNvGraphicFramePr>
            <a:graphicFrameLocks noGrp="1"/>
          </p:cNvGraphicFramePr>
          <p:nvPr>
            <p:extLst>
              <p:ext uri="{D42A27DB-BD31-4B8C-83A1-F6EECF244321}">
                <p14:modId xmlns:p14="http://schemas.microsoft.com/office/powerpoint/2010/main" val="3274932035"/>
              </p:ext>
            </p:extLst>
          </p:nvPr>
        </p:nvGraphicFramePr>
        <p:xfrm>
          <a:off x="216024" y="1867128"/>
          <a:ext cx="8748464" cy="3434080"/>
        </p:xfrm>
        <a:graphic>
          <a:graphicData uri="http://schemas.openxmlformats.org/drawingml/2006/table">
            <a:tbl>
              <a:tblPr firstRow="1" bandRow="1">
                <a:tableStyleId>{5A111915-BE36-4E01-A7E5-04B1672EAD32}</a:tableStyleId>
              </a:tblPr>
              <a:tblGrid>
                <a:gridCol w="3843178"/>
                <a:gridCol w="4905286"/>
              </a:tblGrid>
              <a:tr h="370840">
                <a:tc>
                  <a:txBody>
                    <a:bodyPr/>
                    <a:lstStyle/>
                    <a:p>
                      <a:r>
                        <a:rPr lang="en-GB" dirty="0" smtClean="0">
                          <a:latin typeface="Arial" panose="020B0604020202020204" pitchFamily="34" charset="0"/>
                          <a:cs typeface="Arial" panose="020B0604020202020204" pitchFamily="34" charset="0"/>
                        </a:rPr>
                        <a:t>Client-server network</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dirty="0" smtClean="0">
                          <a:latin typeface="Arial" panose="020B0604020202020204" pitchFamily="34" charset="0"/>
                          <a:cs typeface="Arial" panose="020B0604020202020204" pitchFamily="34" charset="0"/>
                        </a:rPr>
                        <a:t>Peer-to-peer network</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900" dirty="0" smtClean="0">
                          <a:latin typeface="Arial" panose="020B0604020202020204" pitchFamily="34" charset="0"/>
                          <a:cs typeface="Arial" panose="020B0604020202020204" pitchFamily="34" charset="0"/>
                        </a:rPr>
                        <a:t>A dedicated computer controls the network.</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No individual computer controls the network.</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900" dirty="0" smtClean="0">
                          <a:latin typeface="Arial" panose="020B0604020202020204" pitchFamily="34" charset="0"/>
                          <a:cs typeface="Arial" panose="020B0604020202020204" pitchFamily="34" charset="0"/>
                        </a:rPr>
                        <a:t>Centralised database of users, usernames and passwords.</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900" dirty="0" smtClean="0">
                          <a:latin typeface="Arial" panose="020B0604020202020204" pitchFamily="34" charset="0"/>
                          <a:cs typeface="Arial" panose="020B0604020202020204" pitchFamily="34" charset="0"/>
                        </a:rPr>
                        <a:t>No centralised database.</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GB" sz="1900" smtClean="0">
                          <a:latin typeface="Arial" panose="020B0604020202020204" pitchFamily="34" charset="0"/>
                          <a:cs typeface="Arial" panose="020B0604020202020204" pitchFamily="34" charset="0"/>
                        </a:rPr>
                        <a:t>Centralised data storage.</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Data is stored on individual computers.</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smtClean="0">
                          <a:latin typeface="Arial" panose="020B0604020202020204" pitchFamily="34" charset="0"/>
                          <a:cs typeface="Arial" panose="020B0604020202020204" pitchFamily="34" charset="0"/>
                        </a:rPr>
                        <a:t>Suited to large networks with many computers.</a:t>
                      </a:r>
                      <a:endParaRPr lang="en-GB" sz="19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Relies on users remembering to back-up individual computers.</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900" dirty="0" smtClean="0">
                          <a:latin typeface="Arial" panose="020B0604020202020204" pitchFamily="34" charset="0"/>
                          <a:cs typeface="Arial" panose="020B0604020202020204" pitchFamily="34" charset="0"/>
                        </a:rPr>
                        <a:t>Centralised back-ups.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00" dirty="0" smtClean="0">
                          <a:latin typeface="Arial" panose="020B0604020202020204" pitchFamily="34" charset="0"/>
                          <a:cs typeface="Arial" panose="020B0604020202020204" pitchFamily="34" charset="0"/>
                        </a:rPr>
                        <a:t>Suited to small networks with few computers.</a:t>
                      </a:r>
                      <a:endParaRPr lang="en-GB" sz="19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Rectangle 7"/>
          <p:cNvSpPr/>
          <p:nvPr/>
        </p:nvSpPr>
        <p:spPr>
          <a:xfrm>
            <a:off x="159990" y="5345921"/>
            <a:ext cx="8804498" cy="1323439"/>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sz="2000" dirty="0" smtClean="0"/>
              <a:t>Each </a:t>
            </a:r>
            <a:r>
              <a:rPr lang="en-US" sz="2000" dirty="0"/>
              <a:t>type of architecture has its advantages and disadvantages. Peer-to-peer networks are often </a:t>
            </a:r>
            <a:r>
              <a:rPr lang="en-US" sz="2000" dirty="0" smtClean="0"/>
              <a:t>cheaper to </a:t>
            </a:r>
            <a:r>
              <a:rPr lang="en-US" sz="2000" dirty="0"/>
              <a:t>install and maintain than client-server networks. Client-server networks can be expensive to purchase and often require trained staff to maintain them.</a:t>
            </a:r>
            <a:endParaRPr lang="en-GB" sz="2000" dirty="0"/>
          </a:p>
        </p:txBody>
      </p:sp>
    </p:spTree>
    <p:extLst>
      <p:ext uri="{BB962C8B-B14F-4D97-AF65-F5344CB8AC3E}">
        <p14:creationId xmlns:p14="http://schemas.microsoft.com/office/powerpoint/2010/main" val="275498062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200" dirty="0" smtClean="0"/>
              <a:t>6.1 – </a:t>
            </a:r>
            <a:r>
              <a:rPr lang="en-US" sz="3200" dirty="0" smtClean="0"/>
              <a:t>Networking Computers – Peer-To-Peer</a:t>
            </a:r>
            <a:endParaRPr lang="en-US" sz="32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82</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6269250"/>
            <a:ext cx="8640960" cy="400110"/>
          </a:xfrm>
          <a:prstGeom prst="rect">
            <a:avLst/>
          </a:prstGeom>
        </p:spPr>
        <p:txBody>
          <a:bodyPr wrap="square">
            <a:spAutoFit/>
          </a:bodyPr>
          <a:lstStyle/>
          <a:p>
            <a:pPr>
              <a:buClr>
                <a:srgbClr val="0070C0"/>
              </a:buClr>
            </a:pPr>
            <a:r>
              <a:rPr lang="en-US" sz="2000" b="1" dirty="0"/>
              <a:t>Table 6.04 </a:t>
            </a:r>
            <a:r>
              <a:rPr lang="en-US" sz="2000" dirty="0"/>
              <a:t>- Advantages and disadvantages of a client- server network.</a:t>
            </a:r>
          </a:p>
        </p:txBody>
      </p:sp>
      <p:graphicFrame>
        <p:nvGraphicFramePr>
          <p:cNvPr id="4" name="Table 3"/>
          <p:cNvGraphicFramePr>
            <a:graphicFrameLocks noGrp="1"/>
          </p:cNvGraphicFramePr>
          <p:nvPr>
            <p:extLst>
              <p:ext uri="{D42A27DB-BD31-4B8C-83A1-F6EECF244321}">
                <p14:modId xmlns:p14="http://schemas.microsoft.com/office/powerpoint/2010/main" val="2402076928"/>
              </p:ext>
            </p:extLst>
          </p:nvPr>
        </p:nvGraphicFramePr>
        <p:xfrm>
          <a:off x="216024" y="1196752"/>
          <a:ext cx="8748464" cy="5052060"/>
        </p:xfrm>
        <a:graphic>
          <a:graphicData uri="http://schemas.openxmlformats.org/drawingml/2006/table">
            <a:tbl>
              <a:tblPr firstRow="1" bandRow="1">
                <a:tableStyleId>{5A111915-BE36-4E01-A7E5-04B1672EAD32}</a:tableStyleId>
              </a:tblPr>
              <a:tblGrid>
                <a:gridCol w="5076056"/>
                <a:gridCol w="3672408"/>
              </a:tblGrid>
              <a:tr h="370840">
                <a:tc>
                  <a:txBody>
                    <a:bodyPr/>
                    <a:lstStyle/>
                    <a:p>
                      <a:r>
                        <a:rPr lang="en-US" sz="1930" dirty="0" smtClean="0">
                          <a:latin typeface="Arial" panose="020B0604020202020204" pitchFamily="34" charset="0"/>
                          <a:cs typeface="Arial" panose="020B0604020202020204" pitchFamily="34" charset="0"/>
                        </a:rPr>
                        <a:t>Advantages of a client- server network</a:t>
                      </a:r>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30" dirty="0" smtClean="0">
                          <a:latin typeface="Arial" panose="020B0604020202020204" pitchFamily="34" charset="0"/>
                          <a:cs typeface="Arial" panose="020B0604020202020204" pitchFamily="34" charset="0"/>
                        </a:rPr>
                        <a:t>Disadvantages of a client- server network</a:t>
                      </a:r>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930" dirty="0" smtClean="0">
                          <a:latin typeface="Arial" panose="020B0604020202020204" pitchFamily="34" charset="0"/>
                          <a:cs typeface="Arial" panose="020B0604020202020204" pitchFamily="34" charset="0"/>
                        </a:rPr>
                        <a:t>Centralised database of users, usernames and passwords provides login security.</a:t>
                      </a:r>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30" dirty="0" smtClean="0">
                          <a:latin typeface="Arial" panose="020B0604020202020204" pitchFamily="34" charset="0"/>
                          <a:cs typeface="Arial" panose="020B0604020202020204" pitchFamily="34" charset="0"/>
                        </a:rPr>
                        <a:t>Expensive to set up and maintain.</a:t>
                      </a:r>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30" dirty="0" smtClean="0">
                          <a:latin typeface="Arial" panose="020B0604020202020204" pitchFamily="34" charset="0"/>
                          <a:cs typeface="Arial" panose="020B0604020202020204" pitchFamily="34" charset="0"/>
                        </a:rPr>
                        <a:t>Users do not have to make backups as backups are centralised and handled by the network manager.</a:t>
                      </a:r>
                      <a:endParaRPr lang="en-GB" sz="193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30" dirty="0" smtClean="0">
                          <a:latin typeface="Arial" panose="020B0604020202020204" pitchFamily="34" charset="0"/>
                          <a:cs typeface="Arial" panose="020B0604020202020204" pitchFamily="34" charset="0"/>
                        </a:rPr>
                        <a:t>Failure of a central server may make the whole network fail.</a:t>
                      </a:r>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30" dirty="0" smtClean="0">
                          <a:latin typeface="Arial" panose="020B0604020202020204" pitchFamily="34" charset="0"/>
                          <a:cs typeface="Arial" panose="020B0604020202020204" pitchFamily="34" charset="0"/>
                        </a:rPr>
                        <a:t>Users do not have to worry about security as a network manager maintains the network.</a:t>
                      </a:r>
                      <a:endParaRPr lang="en-GB" sz="193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930" dirty="0" smtClean="0">
                          <a:latin typeface="Arial" panose="020B0604020202020204" pitchFamily="34" charset="0"/>
                          <a:cs typeface="Arial" panose="020B0604020202020204" pitchFamily="34" charset="0"/>
                        </a:rPr>
                        <a:t>Requires specialist technical staff to maintain.</a:t>
                      </a:r>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30" dirty="0" smtClean="0">
                          <a:latin typeface="Arial" panose="020B0604020202020204" pitchFamily="34" charset="0"/>
                          <a:cs typeface="Arial" panose="020B0604020202020204" pitchFamily="34" charset="0"/>
                        </a:rPr>
                        <a:t>User data is kept private.</a:t>
                      </a:r>
                      <a:endParaRPr lang="en-GB" sz="193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30" dirty="0" smtClean="0">
                          <a:latin typeface="Arial" panose="020B0604020202020204" pitchFamily="34" charset="0"/>
                          <a:cs typeface="Arial" panose="020B0604020202020204" pitchFamily="34" charset="0"/>
                        </a:rPr>
                        <a:t>Levels of access can be applied to resources.</a:t>
                      </a:r>
                      <a:endParaRPr lang="en-GB" sz="193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30" dirty="0" smtClean="0">
                          <a:latin typeface="Arial" panose="020B0604020202020204" pitchFamily="34" charset="0"/>
                          <a:cs typeface="Arial" panose="020B0604020202020204" pitchFamily="34" charset="0"/>
                        </a:rPr>
                        <a:t>On larger networks several servers can be used for different functions to maintain network efficiency.</a:t>
                      </a:r>
                      <a:endParaRPr lang="en-GB" sz="193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93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3959627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200" dirty="0" smtClean="0"/>
              <a:t>6.1 – </a:t>
            </a:r>
            <a:r>
              <a:rPr lang="en-US" sz="3200" dirty="0" smtClean="0"/>
              <a:t>Networking Computers – Peer-To-Peer</a:t>
            </a:r>
            <a:endParaRPr lang="en-US" sz="32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82</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8784976" cy="2677656"/>
          </a:xfrm>
          <a:prstGeom prst="rect">
            <a:avLst/>
          </a:prstGeom>
        </p:spPr>
        <p:txBody>
          <a:bodyPr wrap="square">
            <a:spAutoFit/>
          </a:bodyPr>
          <a:lstStyle/>
          <a:p>
            <a:pPr marL="276225" indent="-276225">
              <a:buClr>
                <a:srgbClr val="0070C0"/>
              </a:buClr>
              <a:buFont typeface="Wingdings 3" panose="05040102010807070707" pitchFamily="18" charset="2"/>
              <a:buChar char=""/>
            </a:pPr>
            <a:r>
              <a:rPr lang="en-US" sz="1680" dirty="0"/>
              <a:t>Each type of network is used in many different ways, for example:</a:t>
            </a:r>
          </a:p>
          <a:p>
            <a:pPr marL="534988" indent="-252413">
              <a:buClr>
                <a:srgbClr val="0070C0"/>
              </a:buClr>
              <a:buFont typeface="Wingdings" panose="05000000000000000000" pitchFamily="2" charset="2"/>
              <a:buChar char="§"/>
            </a:pPr>
            <a:r>
              <a:rPr lang="en-US" sz="1680" dirty="0" smtClean="0"/>
              <a:t>Banks </a:t>
            </a:r>
            <a:r>
              <a:rPr lang="en-US" sz="1680" dirty="0"/>
              <a:t>use client-server architecture to provide online banking services. When a device (such as a personal computer (PC), tablet or smartphone) connects to the bank through the internet, the device becomes a client. The bank’s servers handle the client and provide access to online banking facilities.</a:t>
            </a:r>
          </a:p>
          <a:p>
            <a:pPr marL="534988" indent="-252413">
              <a:buClr>
                <a:srgbClr val="0070C0"/>
              </a:buClr>
              <a:buFont typeface="Wingdings" panose="05000000000000000000" pitchFamily="2" charset="2"/>
              <a:buChar char="§"/>
            </a:pPr>
            <a:r>
              <a:rPr lang="en-US" sz="1680" dirty="0" smtClean="0"/>
              <a:t>Companies </a:t>
            </a:r>
            <a:r>
              <a:rPr lang="en-US" sz="1680" dirty="0"/>
              <a:t>use servers to host websites. Client computers access the web pages they contain. </a:t>
            </a:r>
            <a:endParaRPr lang="en-US" sz="1680" dirty="0" smtClean="0"/>
          </a:p>
          <a:p>
            <a:pPr marL="534988" indent="-252413">
              <a:buClr>
                <a:srgbClr val="0070C0"/>
              </a:buClr>
              <a:buFont typeface="Wingdings" panose="05000000000000000000" pitchFamily="2" charset="2"/>
              <a:buChar char="§"/>
            </a:pPr>
            <a:r>
              <a:rPr lang="en-US" sz="1680" dirty="0" smtClean="0"/>
              <a:t>On-demand </a:t>
            </a:r>
            <a:r>
              <a:rPr lang="en-US" sz="1680" dirty="0" err="1" smtClean="0"/>
              <a:t>tv</a:t>
            </a:r>
            <a:r>
              <a:rPr lang="en-US" sz="1680" dirty="0" smtClean="0"/>
              <a:t> </a:t>
            </a:r>
            <a:r>
              <a:rPr lang="en-US" sz="1680" dirty="0"/>
              <a:t>and film providers have servers that stream content to client devices.</a:t>
            </a:r>
          </a:p>
          <a:p>
            <a:pPr marL="534988" indent="-252413">
              <a:buClr>
                <a:srgbClr val="0070C0"/>
              </a:buClr>
              <a:buFont typeface="Wingdings" panose="05000000000000000000" pitchFamily="2" charset="2"/>
              <a:buChar char="§"/>
            </a:pPr>
            <a:r>
              <a:rPr lang="en-US" sz="1680" dirty="0" smtClean="0"/>
              <a:t>Many </a:t>
            </a:r>
            <a:r>
              <a:rPr lang="en-US" sz="1680" dirty="0"/>
              <a:t>peer-to-peer networks exist over the internet that allow users to share music, images and videos. Each peer has some </a:t>
            </a:r>
            <a:r>
              <a:rPr lang="en-US" sz="1680" dirty="0" smtClean="0"/>
              <a:t>content, allowing </a:t>
            </a:r>
            <a:r>
              <a:rPr lang="en-US" sz="1680" dirty="0"/>
              <a:t>other users access to it</a:t>
            </a:r>
            <a:r>
              <a:rPr lang="en-US" sz="1680" dirty="0" smtClean="0"/>
              <a:t>.</a:t>
            </a:r>
            <a:endParaRPr lang="en-US" sz="1680" dirty="0"/>
          </a:p>
        </p:txBody>
      </p:sp>
      <p:graphicFrame>
        <p:nvGraphicFramePr>
          <p:cNvPr id="2" name="Table 1"/>
          <p:cNvGraphicFramePr>
            <a:graphicFrameLocks noGrp="1"/>
          </p:cNvGraphicFramePr>
          <p:nvPr>
            <p:extLst>
              <p:ext uri="{D42A27DB-BD31-4B8C-83A1-F6EECF244321}">
                <p14:modId xmlns:p14="http://schemas.microsoft.com/office/powerpoint/2010/main" val="2452523867"/>
              </p:ext>
            </p:extLst>
          </p:nvPr>
        </p:nvGraphicFramePr>
        <p:xfrm>
          <a:off x="179512" y="3789040"/>
          <a:ext cx="8784976" cy="2645664"/>
        </p:xfrm>
        <a:graphic>
          <a:graphicData uri="http://schemas.openxmlformats.org/drawingml/2006/table">
            <a:tbl>
              <a:tblPr firstRow="1" bandRow="1">
                <a:tableStyleId>{5A111915-BE36-4E01-A7E5-04B1672EAD32}</a:tableStyleId>
              </a:tblPr>
              <a:tblGrid>
                <a:gridCol w="4536504"/>
                <a:gridCol w="4248472"/>
              </a:tblGrid>
              <a:tr h="216024">
                <a:tc>
                  <a:txBody>
                    <a:bodyPr/>
                    <a:lstStyle/>
                    <a:p>
                      <a:r>
                        <a:rPr lang="en-US" sz="1600" dirty="0" smtClean="0">
                          <a:latin typeface="Arial" panose="020B0604020202020204" pitchFamily="34" charset="0"/>
                          <a:cs typeface="Arial" panose="020B0604020202020204" pitchFamily="34" charset="0"/>
                        </a:rPr>
                        <a:t>Advantages of a peer-to- peer network</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smtClean="0">
                          <a:latin typeface="Arial" panose="020B0604020202020204" pitchFamily="34" charset="0"/>
                          <a:cs typeface="Arial" panose="020B0604020202020204" pitchFamily="34" charset="0"/>
                        </a:rPr>
                        <a:t>Disadvantages of a peer-to-peer network</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70" dirty="0" smtClean="0">
                          <a:latin typeface="Arial" panose="020B0604020202020204" pitchFamily="34" charset="0"/>
                          <a:cs typeface="Arial" panose="020B0604020202020204" pitchFamily="34" charset="0"/>
                        </a:rPr>
                        <a:t>Cheap to set up and maintain. Does not require expensive servers.</a:t>
                      </a:r>
                      <a:endParaRPr lang="en-GB" sz="167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70" dirty="0" smtClean="0">
                          <a:latin typeface="Arial" panose="020B0604020202020204" pitchFamily="34" charset="0"/>
                          <a:cs typeface="Arial" panose="020B0604020202020204" pitchFamily="34" charset="0"/>
                        </a:rPr>
                        <a:t>Users have to worry about making backups as no centralised backup service exists.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70" dirty="0" smtClean="0">
                          <a:latin typeface="Arial" panose="020B0604020202020204" pitchFamily="34" charset="0"/>
                          <a:cs typeface="Arial" panose="020B0604020202020204" pitchFamily="34" charset="0"/>
                        </a:rPr>
                        <a:t>Failure of an individual peer only removes access to the resources and data which that peer handles. The rest the network remains unaffected.</a:t>
                      </a:r>
                      <a:endParaRPr lang="en-GB" sz="167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70" dirty="0" smtClean="0">
                          <a:latin typeface="Arial" panose="020B0604020202020204" pitchFamily="34" charset="0"/>
                          <a:cs typeface="Arial" panose="020B0604020202020204" pitchFamily="34" charset="0"/>
                        </a:rPr>
                        <a:t>No centralised database of users, usernames and passwords, making it harder to maintain security.</a:t>
                      </a:r>
                      <a:endParaRPr lang="en-GB" sz="167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70" dirty="0" smtClean="0">
                          <a:latin typeface="Arial" panose="020B0604020202020204" pitchFamily="34" charset="0"/>
                          <a:cs typeface="Arial" panose="020B0604020202020204" pitchFamily="34" charset="0"/>
                        </a:rPr>
                        <a:t>Does not require specialist technical staff to maintain.</a:t>
                      </a:r>
                      <a:endParaRPr lang="en-GB" sz="167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70" dirty="0" smtClean="0">
                          <a:latin typeface="Arial" panose="020B0604020202020204" pitchFamily="34" charset="0"/>
                          <a:cs typeface="Arial" panose="020B0604020202020204" pitchFamily="34" charset="0"/>
                        </a:rPr>
                        <a:t>The more computers there are on a peer-to- peer network, the slower it will run.</a:t>
                      </a:r>
                      <a:endParaRPr lang="en-GB" sz="167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Rectangle 5"/>
          <p:cNvSpPr/>
          <p:nvPr/>
        </p:nvSpPr>
        <p:spPr>
          <a:xfrm>
            <a:off x="179512" y="6444044"/>
            <a:ext cx="8784976" cy="369332"/>
          </a:xfrm>
          <a:prstGeom prst="rect">
            <a:avLst/>
          </a:prstGeom>
        </p:spPr>
        <p:txBody>
          <a:bodyPr wrap="square">
            <a:spAutoFit/>
          </a:bodyPr>
          <a:lstStyle/>
          <a:p>
            <a:r>
              <a:rPr lang="en-US" b="1" dirty="0" smtClean="0"/>
              <a:t>Table 6.05 </a:t>
            </a:r>
            <a:r>
              <a:rPr lang="en-US" dirty="0" smtClean="0"/>
              <a:t>- Advantages </a:t>
            </a:r>
            <a:r>
              <a:rPr lang="en-US" dirty="0"/>
              <a:t>and disadvantages of a peer-to- </a:t>
            </a:r>
            <a:r>
              <a:rPr lang="en-US" dirty="0" smtClean="0"/>
              <a:t>peer </a:t>
            </a:r>
            <a:r>
              <a:rPr lang="en-US" dirty="0"/>
              <a:t>network.</a:t>
            </a:r>
            <a:endParaRPr lang="en-GB" dirty="0"/>
          </a:p>
        </p:txBody>
      </p:sp>
    </p:spTree>
    <p:extLst>
      <p:ext uri="{BB962C8B-B14F-4D97-AF65-F5344CB8AC3E}">
        <p14:creationId xmlns:p14="http://schemas.microsoft.com/office/powerpoint/2010/main" val="1999008870"/>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2500" dirty="0" smtClean="0"/>
              <a:t>6.1 – </a:t>
            </a:r>
            <a:r>
              <a:rPr lang="en-US" sz="2500" dirty="0" smtClean="0"/>
              <a:t>Networking Computers – Virtual Private Network</a:t>
            </a:r>
            <a:endParaRPr lang="en-US" sz="2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83</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6072270" cy="5586145"/>
          </a:xfrm>
          <a:prstGeom prst="rect">
            <a:avLst/>
          </a:prstGeom>
        </p:spPr>
        <p:txBody>
          <a:bodyPr wrap="square">
            <a:spAutoFit/>
          </a:bodyPr>
          <a:lstStyle/>
          <a:p>
            <a:pPr marL="361950" indent="-361950">
              <a:buClr>
                <a:srgbClr val="0070C0"/>
              </a:buClr>
            </a:pPr>
            <a:r>
              <a:rPr lang="en-US" sz="2100" b="1" dirty="0" smtClean="0">
                <a:solidFill>
                  <a:schemeClr val="tx2"/>
                </a:solidFill>
              </a:rPr>
              <a:t>Virtual Private Network (VPN)</a:t>
            </a:r>
          </a:p>
          <a:p>
            <a:pPr marL="361950" indent="-361950">
              <a:buClr>
                <a:srgbClr val="0070C0"/>
              </a:buClr>
              <a:buFont typeface="Wingdings 3" panose="05040102010807070707" pitchFamily="18" charset="2"/>
              <a:buChar char=""/>
            </a:pPr>
            <a:r>
              <a:rPr lang="en-US" sz="2100" dirty="0" smtClean="0"/>
              <a:t>Companies </a:t>
            </a:r>
            <a:r>
              <a:rPr lang="en-US" sz="2100" dirty="0"/>
              <a:t>or organisations may want to allow users : access a network, often a LAN, from a remote </a:t>
            </a:r>
            <a:r>
              <a:rPr lang="en-US" sz="2100" dirty="0" smtClean="0"/>
              <a:t>location</a:t>
            </a:r>
            <a:r>
              <a:rPr lang="en-US" sz="2100" dirty="0"/>
              <a:t>. They will need to use external resources to </a:t>
            </a:r>
            <a:r>
              <a:rPr lang="en-US" sz="2100" dirty="0" smtClean="0"/>
              <a:t>create </a:t>
            </a:r>
            <a:r>
              <a:rPr lang="en-US" sz="2100" dirty="0"/>
              <a:t>this connection. </a:t>
            </a:r>
            <a:endParaRPr lang="en-US" sz="2100" dirty="0" smtClean="0"/>
          </a:p>
          <a:p>
            <a:pPr marL="361950" indent="-361950">
              <a:buClr>
                <a:srgbClr val="0070C0"/>
              </a:buClr>
              <a:buFont typeface="Wingdings 3" panose="05040102010807070707" pitchFamily="18" charset="2"/>
              <a:buChar char=""/>
            </a:pPr>
            <a:r>
              <a:rPr lang="en-US" sz="2100" dirty="0" smtClean="0"/>
              <a:t>The </a:t>
            </a:r>
            <a:r>
              <a:rPr lang="en-US" sz="2100" dirty="0"/>
              <a:t>external resources will -be owned or maintained by the owner of the LAN, </a:t>
            </a:r>
            <a:r>
              <a:rPr lang="en-US" sz="2100" dirty="0" smtClean="0"/>
              <a:t>which </a:t>
            </a:r>
            <a:r>
              <a:rPr lang="en-US" sz="2100" dirty="0"/>
              <a:t>can make access to the LAN network much less </a:t>
            </a:r>
            <a:r>
              <a:rPr lang="en-US" sz="2100" dirty="0" smtClean="0"/>
              <a:t>secure</a:t>
            </a:r>
            <a:r>
              <a:rPr lang="en-US" sz="2100" dirty="0"/>
              <a:t>. This can be of great concern to the owner of the </a:t>
            </a:r>
            <a:r>
              <a:rPr lang="en-US" sz="2100" dirty="0" smtClean="0"/>
              <a:t>LAN and </a:t>
            </a:r>
            <a:r>
              <a:rPr lang="en-US" sz="2100" dirty="0"/>
              <a:t>the users who want to remotely access it.</a:t>
            </a:r>
          </a:p>
          <a:p>
            <a:pPr marL="361950" indent="-361950">
              <a:buClr>
                <a:srgbClr val="0070C0"/>
              </a:buClr>
              <a:buFont typeface="Wingdings 3" panose="05040102010807070707" pitchFamily="18" charset="2"/>
              <a:buChar char=""/>
            </a:pPr>
            <a:r>
              <a:rPr lang="en-US" sz="2100" dirty="0" smtClean="0"/>
              <a:t>The issue </a:t>
            </a:r>
            <a:r>
              <a:rPr lang="en-US" sz="2100" dirty="0"/>
              <a:t>of security can be overcome by implementing a </a:t>
            </a:r>
            <a:r>
              <a:rPr lang="en-US" sz="2100" dirty="0" smtClean="0"/>
              <a:t>virtual </a:t>
            </a:r>
            <a:r>
              <a:rPr lang="en-US" sz="2100" dirty="0"/>
              <a:t>private network (VPN</a:t>
            </a:r>
            <a:r>
              <a:rPr lang="en-US" sz="2100" dirty="0" smtClean="0"/>
              <a:t>).</a:t>
            </a:r>
          </a:p>
          <a:p>
            <a:pPr marL="361950" indent="-361950">
              <a:buClr>
                <a:srgbClr val="0070C0"/>
              </a:buClr>
              <a:buFont typeface="Wingdings 3" panose="05040102010807070707" pitchFamily="18" charset="2"/>
              <a:buChar char=""/>
            </a:pPr>
            <a:r>
              <a:rPr lang="en-US" sz="2100" dirty="0"/>
              <a:t>Once connected to the VPN, the remote computer then has secure access to the LAN’s resources, just as if it were directly connected to the LAN.</a:t>
            </a:r>
          </a:p>
        </p:txBody>
      </p:sp>
      <p:sp>
        <p:nvSpPr>
          <p:cNvPr id="11" name="Rectangle 10"/>
          <p:cNvSpPr/>
          <p:nvPr/>
        </p:nvSpPr>
        <p:spPr>
          <a:xfrm>
            <a:off x="6309320" y="1137518"/>
            <a:ext cx="2606035" cy="3342453"/>
          </a:xfrm>
          <a:prstGeom prst="rect">
            <a:avLst/>
          </a:prstGeom>
          <a:solidFill>
            <a:srgbClr val="FFDC6D"/>
          </a:solidFill>
          <a:ln w="57150">
            <a:solidFill>
              <a:srgbClr val="002060"/>
            </a:solidFill>
          </a:ln>
        </p:spPr>
        <p:txBody>
          <a:bodyPr wrap="square">
            <a:spAutoFit/>
          </a:bodyPr>
          <a:lstStyle/>
          <a:p>
            <a:pPr>
              <a:tabLst>
                <a:tab pos="1815704" algn="l"/>
              </a:tabLst>
            </a:pPr>
            <a:r>
              <a:rPr lang="en-US" sz="1760" b="1" dirty="0">
                <a:solidFill>
                  <a:srgbClr val="C00000"/>
                </a:solidFill>
                <a:latin typeface="Arial" panose="020B0604020202020204" pitchFamily="34" charset="0"/>
                <a:cs typeface="Arial" panose="020B0604020202020204" pitchFamily="34" charset="0"/>
              </a:rPr>
              <a:t>Key Terms</a:t>
            </a:r>
          </a:p>
          <a:p>
            <a:r>
              <a:rPr lang="en-US" sz="1760" b="1" dirty="0"/>
              <a:t>Tunnelling</a:t>
            </a:r>
            <a:r>
              <a:rPr lang="en-US" sz="1760" dirty="0"/>
              <a:t> protocol: a tunnel between two points on a network that is governed by a set of rules </a:t>
            </a:r>
            <a:endParaRPr lang="en-US" sz="1760" dirty="0" smtClean="0"/>
          </a:p>
          <a:p>
            <a:r>
              <a:rPr lang="en-US" sz="1760" b="1" dirty="0" smtClean="0"/>
              <a:t>Encryption</a:t>
            </a:r>
            <a:r>
              <a:rPr lang="en-US" sz="1760" dirty="0"/>
              <a:t>: scrambling data so it cannot be understood without a decryption key, to make it unreadable if intercepted</a:t>
            </a:r>
          </a:p>
        </p:txBody>
      </p:sp>
      <p:sp>
        <p:nvSpPr>
          <p:cNvPr id="12" name="Oval 11"/>
          <p:cNvSpPr/>
          <p:nvPr/>
        </p:nvSpPr>
        <p:spPr>
          <a:xfrm rot="1309147">
            <a:off x="8734362" y="1055740"/>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sp>
        <p:nvSpPr>
          <p:cNvPr id="13" name="Rectangle 12"/>
          <p:cNvSpPr/>
          <p:nvPr/>
        </p:nvSpPr>
        <p:spPr>
          <a:xfrm>
            <a:off x="6309320" y="4635135"/>
            <a:ext cx="2663573" cy="2031325"/>
          </a:xfrm>
          <a:prstGeom prst="rect">
            <a:avLst/>
          </a:prstGeom>
          <a:solidFill>
            <a:srgbClr val="F5FC9A"/>
          </a:solidFill>
          <a:ln w="57150">
            <a:solidFill>
              <a:srgbClr val="002060"/>
            </a:solidFill>
          </a:ln>
        </p:spPr>
        <p:txBody>
          <a:bodyPr wrap="square">
            <a:spAutoFit/>
          </a:bodyPr>
          <a:lstStyle/>
          <a:p>
            <a:pPr>
              <a:tabLst>
                <a:tab pos="1815704" algn="l"/>
              </a:tabLst>
            </a:pPr>
            <a:r>
              <a:rPr lang="en-US" sz="176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1760" dirty="0"/>
              <a:t>A VPN is a method of allowing a remote </a:t>
            </a:r>
            <a:r>
              <a:rPr lang="en-US" sz="1760" dirty="0" smtClean="0"/>
              <a:t>computer to </a:t>
            </a:r>
            <a:r>
              <a:rPr lang="en-US" sz="1760" dirty="0"/>
              <a:t>connect securely to a private network using external resources.</a:t>
            </a:r>
            <a:endParaRPr lang="en-GB" sz="1760" u="sng"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3933655">
            <a:off x="8794586" y="4500977"/>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119816504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2500" dirty="0" smtClean="0"/>
              <a:t>6.1 – </a:t>
            </a:r>
            <a:r>
              <a:rPr lang="en-US" sz="2500" dirty="0" smtClean="0"/>
              <a:t>Networking Computers – Virtual Private Network</a:t>
            </a:r>
            <a:endParaRPr lang="en-US" sz="2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83</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6072270" cy="4185761"/>
          </a:xfrm>
          <a:prstGeom prst="rect">
            <a:avLst/>
          </a:prstGeom>
        </p:spPr>
        <p:txBody>
          <a:bodyPr wrap="square">
            <a:spAutoFit/>
          </a:bodyPr>
          <a:lstStyle/>
          <a:p>
            <a:pPr marL="361950" indent="-361950">
              <a:buClr>
                <a:srgbClr val="0070C0"/>
              </a:buClr>
            </a:pPr>
            <a:r>
              <a:rPr lang="en-US" sz="1900" b="1" dirty="0" smtClean="0">
                <a:solidFill>
                  <a:schemeClr val="tx2"/>
                </a:solidFill>
              </a:rPr>
              <a:t>Virtual Private Network (VPN)</a:t>
            </a:r>
          </a:p>
          <a:p>
            <a:pPr marL="361950" indent="-361950">
              <a:buClr>
                <a:srgbClr val="0070C0"/>
              </a:buClr>
              <a:buFont typeface="Wingdings 3" panose="05040102010807070707" pitchFamily="18" charset="2"/>
              <a:buChar char=""/>
            </a:pPr>
            <a:r>
              <a:rPr lang="en-US" sz="1900" dirty="0"/>
              <a:t>Security is implemented through the use of tunnelling protocols and encryption. For example, the secure shell (SSH) tunnel protocol uses encryption to securely transmit unencrypted data packets across an unsafe network.</a:t>
            </a:r>
          </a:p>
          <a:p>
            <a:pPr marL="361950" indent="-361950">
              <a:buClr>
                <a:srgbClr val="0070C0"/>
              </a:buClr>
              <a:buFont typeface="Wingdings 3" panose="05040102010807070707" pitchFamily="18" charset="2"/>
              <a:buChar char=""/>
            </a:pPr>
            <a:r>
              <a:rPr lang="en-US" sz="1900" dirty="0"/>
              <a:t>To connect to a VPN, a user remotely logs on to the network. Once the user’s identity has been authenticated, the VPN’s tunnelling protocol sets up an encrypted link to the user’s computer. Data can then be transmitted securely</a:t>
            </a:r>
            <a:r>
              <a:rPr lang="en-US" sz="1900" dirty="0" smtClean="0"/>
              <a:t>.</a:t>
            </a:r>
          </a:p>
          <a:p>
            <a:pPr marL="361950" indent="-361950">
              <a:buClr>
                <a:srgbClr val="0070C0"/>
              </a:buClr>
              <a:buFont typeface="Wingdings 3" panose="05040102010807070707" pitchFamily="18" charset="2"/>
              <a:buChar char=""/>
            </a:pPr>
            <a:r>
              <a:rPr lang="en-US" sz="1900" dirty="0"/>
              <a:t>There are several advantages and disadvantages for an organisation using VPNs as shown in Table 6.06.</a:t>
            </a:r>
          </a:p>
        </p:txBody>
      </p:sp>
      <p:sp>
        <p:nvSpPr>
          <p:cNvPr id="13" name="Rectangle 12"/>
          <p:cNvSpPr/>
          <p:nvPr/>
        </p:nvSpPr>
        <p:spPr>
          <a:xfrm>
            <a:off x="6309320" y="1146224"/>
            <a:ext cx="2663573" cy="4154984"/>
          </a:xfrm>
          <a:prstGeom prst="rect">
            <a:avLst/>
          </a:prstGeom>
          <a:solidFill>
            <a:srgbClr val="F5FC9A"/>
          </a:solidFill>
          <a:ln w="57150">
            <a:solidFill>
              <a:srgbClr val="002060"/>
            </a:solidFill>
          </a:ln>
        </p:spPr>
        <p:txBody>
          <a:bodyPr wrap="square">
            <a:spAutoFit/>
          </a:bodyPr>
          <a:lstStyle/>
          <a:p>
            <a:pPr>
              <a:tabLst>
                <a:tab pos="1815704" algn="l"/>
              </a:tabLst>
            </a:pPr>
            <a:r>
              <a:rPr lang="en-US" sz="176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1760" dirty="0"/>
              <a:t>VPNs are often used by organisations to provide LAN access to travelling employees, employees who telework and users that want to </a:t>
            </a:r>
            <a:r>
              <a:rPr lang="en-US" sz="1760" dirty="0" smtClean="0"/>
              <a:t>access </a:t>
            </a:r>
            <a:r>
              <a:rPr lang="en-US" sz="1760" dirty="0"/>
              <a:t>LAN </a:t>
            </a:r>
            <a:r>
              <a:rPr lang="en-US" sz="1760" dirty="0" smtClean="0"/>
              <a:t>resources </a:t>
            </a:r>
            <a:r>
              <a:rPr lang="en-US" sz="1760" dirty="0"/>
              <a:t>at home. </a:t>
            </a:r>
            <a:endParaRPr lang="en-US" sz="1760" dirty="0" smtClean="0"/>
          </a:p>
          <a:p>
            <a:pPr marL="214313" indent="-214313">
              <a:buClr>
                <a:srgbClr val="C00000"/>
              </a:buClr>
              <a:buFont typeface="Wingdings" panose="05000000000000000000" pitchFamily="2" charset="2"/>
              <a:buChar char="§"/>
            </a:pPr>
            <a:r>
              <a:rPr lang="en-US" sz="1760" dirty="0" smtClean="0"/>
              <a:t>Users </a:t>
            </a:r>
            <a:r>
              <a:rPr lang="en-US" sz="1760" dirty="0"/>
              <a:t>who want to securely access data on a home computer when they are away can also use a VPN.</a:t>
            </a:r>
            <a:endParaRPr lang="en-GB" sz="1760" u="sng"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3933655">
            <a:off x="8794586" y="1012066"/>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9" name="TextBox 8"/>
          <p:cNvSpPr txBox="1"/>
          <p:nvPr/>
        </p:nvSpPr>
        <p:spPr>
          <a:xfrm>
            <a:off x="214745" y="5376698"/>
            <a:ext cx="8758148" cy="1292662"/>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dirty="0"/>
              <a:t>Find out what kind of network you have in your school or home. What is the structure of it and how does it store </a:t>
            </a:r>
            <a:r>
              <a:rPr lang="en-US" dirty="0" smtClean="0"/>
              <a:t>data? Does </a:t>
            </a:r>
            <a:r>
              <a:rPr lang="en-US" dirty="0"/>
              <a:t>your school or home network have any servers? If it does, what are they used for?</a:t>
            </a:r>
          </a:p>
        </p:txBody>
      </p:sp>
      <p:sp>
        <p:nvSpPr>
          <p:cNvPr id="15" name="TextBox 14"/>
          <p:cNvSpPr txBox="1"/>
          <p:nvPr/>
        </p:nvSpPr>
        <p:spPr>
          <a:xfrm>
            <a:off x="226550" y="5376698"/>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96073741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2600" dirty="0" smtClean="0"/>
              <a:t>6.1 – </a:t>
            </a:r>
            <a:r>
              <a:rPr lang="en-US" sz="2600" dirty="0" smtClean="0"/>
              <a:t>Networking Computers – Intranet and Extranet</a:t>
            </a:r>
            <a:endParaRPr lang="en-US" sz="2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83</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3600400" cy="5355312"/>
          </a:xfrm>
          <a:prstGeom prst="rect">
            <a:avLst/>
          </a:prstGeom>
        </p:spPr>
        <p:txBody>
          <a:bodyPr wrap="square">
            <a:spAutoFit/>
          </a:bodyPr>
          <a:lstStyle/>
          <a:p>
            <a:pPr>
              <a:buClr>
                <a:srgbClr val="0070C0"/>
              </a:buClr>
            </a:pPr>
            <a:r>
              <a:rPr lang="en-US" sz="1900" b="1" dirty="0" smtClean="0">
                <a:solidFill>
                  <a:schemeClr val="tx2"/>
                </a:solidFill>
              </a:rPr>
              <a:t>Intranets and Extranets</a:t>
            </a:r>
          </a:p>
          <a:p>
            <a:pPr marL="361950" indent="-361950">
              <a:buClr>
                <a:srgbClr val="0070C0"/>
              </a:buClr>
              <a:buFont typeface="Wingdings 3" panose="05040102010807070707" pitchFamily="18" charset="2"/>
              <a:buChar char=""/>
            </a:pPr>
            <a:r>
              <a:rPr lang="en-US" sz="1900" dirty="0" smtClean="0"/>
              <a:t>An </a:t>
            </a:r>
            <a:r>
              <a:rPr lang="en-US" sz="1900" dirty="0"/>
              <a:t>intranet is a privately owned network that uses internet technologies, for example web pages, for internal use within an organisation. Web pages hold </a:t>
            </a:r>
            <a:r>
              <a:rPr lang="en-US" sz="1900" dirty="0" err="1"/>
              <a:t>organisations’</a:t>
            </a:r>
            <a:r>
              <a:rPr lang="en-US" sz="1900" dirty="0"/>
              <a:t> information such as news, events, historical data and commonly used documents. </a:t>
            </a:r>
            <a:endParaRPr lang="en-US" sz="1900" dirty="0" smtClean="0"/>
          </a:p>
          <a:p>
            <a:pPr marL="361950" indent="-361950">
              <a:buClr>
                <a:srgbClr val="0070C0"/>
              </a:buClr>
              <a:buFont typeface="Wingdings 3" panose="05040102010807070707" pitchFamily="18" charset="2"/>
              <a:buChar char=""/>
            </a:pPr>
            <a:r>
              <a:rPr lang="en-US" sz="1900" dirty="0" smtClean="0"/>
              <a:t>Email </a:t>
            </a:r>
            <a:r>
              <a:rPr lang="en-US" sz="1900" dirty="0"/>
              <a:t>and instant messaging can also be used for internal communication. Training videos or corporate messages can be streamed and watched by employees.</a:t>
            </a:r>
          </a:p>
        </p:txBody>
      </p:sp>
      <p:sp>
        <p:nvSpPr>
          <p:cNvPr id="4" name="Rectangle 3"/>
          <p:cNvSpPr/>
          <p:nvPr/>
        </p:nvSpPr>
        <p:spPr>
          <a:xfrm>
            <a:off x="2987824" y="6300028"/>
            <a:ext cx="5976664" cy="369332"/>
          </a:xfrm>
          <a:prstGeom prst="rect">
            <a:avLst/>
          </a:prstGeom>
        </p:spPr>
        <p:txBody>
          <a:bodyPr wrap="square">
            <a:spAutoFit/>
          </a:bodyPr>
          <a:lstStyle/>
          <a:p>
            <a:pPr algn="r"/>
            <a:r>
              <a:rPr lang="en-US" b="1" dirty="0"/>
              <a:t>Table 6.06 </a:t>
            </a:r>
            <a:r>
              <a:rPr lang="en-US" dirty="0"/>
              <a:t>- Advantages and disadvantages of a VPN.</a:t>
            </a:r>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2643293174"/>
              </p:ext>
            </p:extLst>
          </p:nvPr>
        </p:nvGraphicFramePr>
        <p:xfrm>
          <a:off x="3779912" y="1138768"/>
          <a:ext cx="5184576" cy="5034280"/>
        </p:xfrm>
        <a:graphic>
          <a:graphicData uri="http://schemas.openxmlformats.org/drawingml/2006/table">
            <a:tbl>
              <a:tblPr firstRow="1" bandRow="1">
                <a:tableStyleId>{5A111915-BE36-4E01-A7E5-04B1672EAD32}</a:tableStyleId>
              </a:tblPr>
              <a:tblGrid>
                <a:gridCol w="2952328"/>
                <a:gridCol w="2232248"/>
              </a:tblGrid>
              <a:tr h="370840">
                <a:tc>
                  <a:txBody>
                    <a:bodyPr/>
                    <a:lstStyle/>
                    <a:p>
                      <a:r>
                        <a:rPr lang="en-GB" sz="1600" dirty="0" smtClean="0">
                          <a:latin typeface="Arial" panose="020B0604020202020204" pitchFamily="34" charset="0"/>
                          <a:cs typeface="Arial" panose="020B0604020202020204" pitchFamily="34" charset="0"/>
                        </a:rPr>
                        <a:t>Advantages of a VPN</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VPN Disadvantages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VPNs maintain a high level of security for data transmission over the internet.</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A certain amount of technical expertise is required to set up and maintain VPNs. The cost of this expertise must be factored in when deciding whether to implement a VPN.</a:t>
                      </a:r>
                      <a:endParaRPr lang="en-GB" sz="1600" dirty="0" smtClean="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VPNs use external resources. Organisations that use VPNs can save money as they do not need to purchase or implement secure, dedicated connections, called leased lines, for users who want to access the network.</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The cost of maintaining the external resources is covered by someone else.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Performance of the VPN may be outside the control of the organisation. It is dependent on the external resources that are used.</a:t>
                      </a:r>
                      <a:endParaRPr lang="en-GB" sz="1600" dirty="0" smtClean="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3360">
                <a:tc>
                  <a:txBody>
                    <a:bodyPr/>
                    <a:lstStyle/>
                    <a:p>
                      <a:r>
                        <a:rPr lang="en-US" sz="1600" dirty="0" smtClean="0">
                          <a:latin typeface="Arial" panose="020B0604020202020204" pitchFamily="34" charset="0"/>
                          <a:cs typeface="Arial" panose="020B0604020202020204" pitchFamily="34" charset="0"/>
                        </a:rPr>
                        <a:t>Adding extra clients costs very little as the network is virtual.</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61173546"/>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2600" dirty="0" smtClean="0"/>
              <a:t>6.1 – </a:t>
            </a:r>
            <a:r>
              <a:rPr lang="en-US" sz="2600" dirty="0" smtClean="0"/>
              <a:t>Networking Computers – Intranet and Extranet</a:t>
            </a:r>
            <a:endParaRPr lang="en-US" sz="2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84</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5904656" cy="5298374"/>
          </a:xfrm>
          <a:prstGeom prst="rect">
            <a:avLst/>
          </a:prstGeom>
        </p:spPr>
        <p:txBody>
          <a:bodyPr wrap="square">
            <a:spAutoFit/>
          </a:bodyPr>
          <a:lstStyle/>
          <a:p>
            <a:pPr>
              <a:buClr>
                <a:srgbClr val="0070C0"/>
              </a:buClr>
            </a:pPr>
            <a:r>
              <a:rPr lang="en-US" sz="1990" b="1" dirty="0" smtClean="0">
                <a:solidFill>
                  <a:schemeClr val="tx2"/>
                </a:solidFill>
              </a:rPr>
              <a:t>Intranets and Extranets</a:t>
            </a:r>
          </a:p>
          <a:p>
            <a:pPr marL="361950" indent="-361950">
              <a:buClr>
                <a:srgbClr val="0070C0"/>
              </a:buClr>
              <a:buFont typeface="Wingdings 3" panose="05040102010807070707" pitchFamily="18" charset="2"/>
              <a:buChar char=""/>
            </a:pPr>
            <a:r>
              <a:rPr lang="en-US" sz="1990" dirty="0"/>
              <a:t>Intranets usually use client-server architecture. They often use several servers. A web server hosts the intranet's web pages, while an email server handles email communication. Another server will handle user accounts and access.</a:t>
            </a:r>
          </a:p>
          <a:p>
            <a:pPr marL="361950" indent="-361950">
              <a:buClr>
                <a:srgbClr val="0070C0"/>
              </a:buClr>
              <a:buFont typeface="Wingdings 3" panose="05040102010807070707" pitchFamily="18" charset="2"/>
              <a:buChar char=""/>
            </a:pPr>
            <a:r>
              <a:rPr lang="en-US" sz="1990" dirty="0"/>
              <a:t>Many organisations now use an intranet. For example, schools use a virtual learning environment (VLE) to provide teaching and learning resources to students. The VLE is an intranet</a:t>
            </a:r>
            <a:r>
              <a:rPr lang="en-US" sz="1990" dirty="0" smtClean="0"/>
              <a:t>.</a:t>
            </a:r>
          </a:p>
          <a:p>
            <a:pPr marL="361950" indent="-361950">
              <a:buClr>
                <a:srgbClr val="0070C0"/>
              </a:buClr>
              <a:buFont typeface="Wingdings 3" panose="05040102010807070707" pitchFamily="18" charset="2"/>
              <a:buChar char=""/>
            </a:pPr>
            <a:r>
              <a:rPr lang="en-US" sz="1990" dirty="0"/>
              <a:t>Additionally, unlike when browsing the internet, only information relevant to the organisation is available. An intranet is for internal use only. This increases security and confidentiality as only users within the organisation can access information on the intranet</a:t>
            </a:r>
            <a:r>
              <a:rPr lang="en-US" sz="1990" dirty="0" smtClean="0"/>
              <a:t>.</a:t>
            </a:r>
            <a:endParaRPr lang="en-US" sz="1990" dirty="0"/>
          </a:p>
        </p:txBody>
      </p:sp>
      <p:sp>
        <p:nvSpPr>
          <p:cNvPr id="7" name="Rectangle 6"/>
          <p:cNvSpPr/>
          <p:nvPr/>
        </p:nvSpPr>
        <p:spPr>
          <a:xfrm>
            <a:off x="6084168" y="1124744"/>
            <a:ext cx="2816717" cy="2769989"/>
          </a:xfrm>
          <a:prstGeom prst="rect">
            <a:avLst/>
          </a:prstGeom>
          <a:solidFill>
            <a:srgbClr val="F5FC9A"/>
          </a:solidFill>
          <a:ln w="57150">
            <a:solidFill>
              <a:srgbClr val="002060"/>
            </a:solidFill>
          </a:ln>
        </p:spPr>
        <p:txBody>
          <a:bodyPr wrap="square">
            <a:spAutoFit/>
          </a:bodyPr>
          <a:lstStyle/>
          <a:p>
            <a:pPr>
              <a:tabLst>
                <a:tab pos="1815704" algn="l"/>
              </a:tabLst>
            </a:pPr>
            <a:r>
              <a:rPr lang="en-US" sz="200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2200" dirty="0"/>
              <a:t>Intranets are used to increase efficiency because all information is stored centrally and can be easily accessed.</a:t>
            </a:r>
            <a:endParaRPr lang="en-GB" sz="22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3933655">
            <a:off x="8722578" y="990586"/>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2" name="TextBox 1"/>
          <p:cNvSpPr txBox="1"/>
          <p:nvPr/>
        </p:nvSpPr>
        <p:spPr>
          <a:xfrm>
            <a:off x="6367859" y="6238452"/>
            <a:ext cx="2403222"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b="1" dirty="0" smtClean="0"/>
              <a:t>Intranet vs. Extranet</a:t>
            </a:r>
            <a:endParaRPr lang="en-GB" b="1" dirty="0"/>
          </a:p>
        </p:txBody>
      </p:sp>
      <p:pic>
        <p:nvPicPr>
          <p:cNvPr id="3" name="6.1 - Intranet VS Extrane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84168" y="4410624"/>
            <a:ext cx="2863402" cy="1610664"/>
          </a:xfrm>
          <a:prstGeom prst="rect">
            <a:avLst/>
          </a:prstGeom>
        </p:spPr>
      </p:pic>
    </p:spTree>
    <p:extLst>
      <p:ext uri="{BB962C8B-B14F-4D97-AF65-F5344CB8AC3E}">
        <p14:creationId xmlns:p14="http://schemas.microsoft.com/office/powerpoint/2010/main" val="287713136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2600" dirty="0" smtClean="0"/>
              <a:t>6.1 – </a:t>
            </a:r>
            <a:r>
              <a:rPr lang="en-US" sz="2600" dirty="0" smtClean="0"/>
              <a:t>Networking Computers – Intranet and Extranet</a:t>
            </a:r>
            <a:endParaRPr lang="en-US" sz="2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84</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1" y="1124744"/>
            <a:ext cx="6408711" cy="5632311"/>
          </a:xfrm>
          <a:prstGeom prst="rect">
            <a:avLst/>
          </a:prstGeom>
        </p:spPr>
        <p:txBody>
          <a:bodyPr wrap="square">
            <a:spAutoFit/>
          </a:bodyPr>
          <a:lstStyle/>
          <a:p>
            <a:pPr>
              <a:buClr>
                <a:srgbClr val="0070C0"/>
              </a:buClr>
            </a:pPr>
            <a:r>
              <a:rPr lang="en-US" b="1" dirty="0" smtClean="0">
                <a:solidFill>
                  <a:schemeClr val="tx2"/>
                </a:solidFill>
              </a:rPr>
              <a:t>Intranets and Extranets</a:t>
            </a:r>
          </a:p>
          <a:p>
            <a:pPr marL="361950" indent="-361950">
              <a:buClr>
                <a:srgbClr val="0070C0"/>
              </a:buClr>
              <a:buFont typeface="Wingdings 3" panose="05040102010807070707" pitchFamily="18" charset="2"/>
              <a:buChar char=""/>
            </a:pPr>
            <a:r>
              <a:rPr lang="en-US" dirty="0"/>
              <a:t>There may be times when an organisation will want to allow users that are currently external to the </a:t>
            </a:r>
            <a:r>
              <a:rPr lang="en-US" dirty="0" smtClean="0"/>
              <a:t>organisation to </a:t>
            </a:r>
            <a:r>
              <a:rPr lang="en-US" dirty="0"/>
              <a:t>access information on its intranet. It can do this by using an extranet. </a:t>
            </a:r>
            <a:r>
              <a:rPr lang="en-US" dirty="0" smtClean="0"/>
              <a:t>An </a:t>
            </a:r>
            <a:r>
              <a:rPr lang="en-US" dirty="0"/>
              <a:t>extranet is an intranet that has been opened up to allow external user access. Extranets use VPNs to allow an external user to securely access the information on them.</a:t>
            </a:r>
          </a:p>
          <a:p>
            <a:pPr marL="361950" indent="-361950">
              <a:buClr>
                <a:srgbClr val="0070C0"/>
              </a:buClr>
              <a:buFont typeface="Wingdings 3" panose="05040102010807070707" pitchFamily="18" charset="2"/>
              <a:buChar char=""/>
            </a:pPr>
            <a:r>
              <a:rPr lang="en-US" dirty="0"/>
              <a:t>Extranets usually only allow certain information to be accessed. For example:</a:t>
            </a:r>
          </a:p>
          <a:p>
            <a:pPr marL="723900" indent="-361950">
              <a:buClr>
                <a:srgbClr val="0070C0"/>
              </a:buClr>
              <a:buFont typeface="Wingdings" panose="05000000000000000000" pitchFamily="2" charset="2"/>
              <a:buChar char="§"/>
            </a:pPr>
            <a:r>
              <a:rPr lang="en-US" dirty="0" smtClean="0"/>
              <a:t>A </a:t>
            </a:r>
            <a:r>
              <a:rPr lang="en-US" dirty="0"/>
              <a:t>school’s VLE may allow parents to access their child’s marks, attendance data and reports.</a:t>
            </a:r>
          </a:p>
          <a:p>
            <a:pPr marL="723900" indent="-361950">
              <a:buClr>
                <a:srgbClr val="0070C0"/>
              </a:buClr>
              <a:buFont typeface="Wingdings" panose="05000000000000000000" pitchFamily="2" charset="2"/>
              <a:buChar char="§"/>
            </a:pPr>
            <a:r>
              <a:rPr lang="en-US" dirty="0" smtClean="0"/>
              <a:t>A </a:t>
            </a:r>
            <a:r>
              <a:rPr lang="en-US" dirty="0"/>
              <a:t>doctor’s surgery may be able to access a local hospital’s extranet to make </a:t>
            </a:r>
            <a:r>
              <a:rPr lang="en-US" dirty="0" smtClean="0"/>
              <a:t>appointments </a:t>
            </a:r>
            <a:r>
              <a:rPr lang="en-US" dirty="0"/>
              <a:t>for </a:t>
            </a:r>
            <a:r>
              <a:rPr lang="en-US" dirty="0" smtClean="0"/>
              <a:t>patients.</a:t>
            </a:r>
            <a:endParaRPr lang="en-US" dirty="0"/>
          </a:p>
          <a:p>
            <a:pPr marL="723900" indent="-361950">
              <a:buClr>
                <a:srgbClr val="0070C0"/>
              </a:buClr>
              <a:buFont typeface="Wingdings" panose="05000000000000000000" pitchFamily="2" charset="2"/>
              <a:buChar char="§"/>
            </a:pPr>
            <a:r>
              <a:rPr lang="en-US" dirty="0" smtClean="0"/>
              <a:t>A </a:t>
            </a:r>
            <a:r>
              <a:rPr lang="en-US" dirty="0"/>
              <a:t>company may provide tracking information on deliveries it is making to customers.</a:t>
            </a:r>
          </a:p>
          <a:p>
            <a:pPr marL="361950" indent="-361950">
              <a:buClr>
                <a:srgbClr val="0070C0"/>
              </a:buClr>
              <a:buFont typeface="Wingdings 3" panose="05040102010807070707" pitchFamily="18" charset="2"/>
              <a:buChar char=""/>
            </a:pPr>
            <a:r>
              <a:rPr lang="en-US" dirty="0"/>
              <a:t>Access to an extranet is normally available through the </a:t>
            </a:r>
            <a:r>
              <a:rPr lang="en-US" dirty="0" err="1"/>
              <a:t>organisation’s</a:t>
            </a:r>
            <a:r>
              <a:rPr lang="en-US" dirty="0"/>
              <a:t> website. A user logs in using an email address and password that will notify the extranet that the user is an </a:t>
            </a:r>
            <a:r>
              <a:rPr lang="en-US" dirty="0" err="1"/>
              <a:t>authorised</a:t>
            </a:r>
            <a:r>
              <a:rPr lang="en-US" dirty="0"/>
              <a:t> external user.</a:t>
            </a:r>
          </a:p>
        </p:txBody>
      </p:sp>
      <p:sp>
        <p:nvSpPr>
          <p:cNvPr id="7" name="Rectangle 6"/>
          <p:cNvSpPr/>
          <p:nvPr/>
        </p:nvSpPr>
        <p:spPr>
          <a:xfrm>
            <a:off x="6588223" y="1124744"/>
            <a:ext cx="2312661" cy="2831544"/>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2000" dirty="0"/>
              <a:t>Intranets are used to increase efficiency because all information is stored centrally and can be easily accessed.</a:t>
            </a:r>
            <a:endParaRPr lang="en-GB" sz="200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3933655">
            <a:off x="8722578" y="990586"/>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2" name="TextBox 1">
            <a:hlinkClick r:id="rId5" action="ppaction://hlinkfile"/>
          </p:cNvPr>
          <p:cNvSpPr txBox="1"/>
          <p:nvPr/>
        </p:nvSpPr>
        <p:spPr>
          <a:xfrm>
            <a:off x="6619886" y="5498729"/>
            <a:ext cx="2249334"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Intranet vs. Extranet</a:t>
            </a:r>
            <a:endParaRPr lang="en-GB" dirty="0"/>
          </a:p>
        </p:txBody>
      </p:sp>
      <p:pic>
        <p:nvPicPr>
          <p:cNvPr id="3" name="6.1 - Intranet VS Extrane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588222" y="4077072"/>
            <a:ext cx="2312663" cy="1300873"/>
          </a:xfrm>
          <a:prstGeom prst="rect">
            <a:avLst/>
          </a:prstGeom>
        </p:spPr>
      </p:pic>
    </p:spTree>
    <p:extLst>
      <p:ext uri="{BB962C8B-B14F-4D97-AF65-F5344CB8AC3E}">
        <p14:creationId xmlns:p14="http://schemas.microsoft.com/office/powerpoint/2010/main" val="215262553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84</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6129084" cy="5355312"/>
          </a:xfrm>
          <a:prstGeom prst="rect">
            <a:avLst/>
          </a:prstGeom>
        </p:spPr>
        <p:txBody>
          <a:bodyPr wrap="square">
            <a:spAutoFit/>
          </a:bodyPr>
          <a:lstStyle/>
          <a:p>
            <a:pPr>
              <a:buClr>
                <a:srgbClr val="0070C0"/>
              </a:buClr>
            </a:pPr>
            <a:r>
              <a:rPr lang="en-US" sz="1900" b="1" dirty="0" smtClean="0">
                <a:solidFill>
                  <a:schemeClr val="tx2"/>
                </a:solidFill>
              </a:rPr>
              <a:t>The Internet</a:t>
            </a:r>
          </a:p>
          <a:p>
            <a:pPr marL="361950" indent="-361950">
              <a:buClr>
                <a:srgbClr val="0070C0"/>
              </a:buClr>
              <a:buFont typeface="Wingdings 3" panose="05040102010807070707" pitchFamily="18" charset="2"/>
              <a:buChar char=""/>
            </a:pPr>
            <a:r>
              <a:rPr lang="en-US" sz="1900" dirty="0"/>
              <a:t>The beginnings of the internet were quite different from how it is now. In the 1950s and 1960s, the United States government formed several organisations whose purpose was to develop new </a:t>
            </a:r>
            <a:r>
              <a:rPr lang="en-US" sz="1900" dirty="0" smtClean="0"/>
              <a:t>technology.</a:t>
            </a:r>
          </a:p>
          <a:p>
            <a:pPr marL="361950" indent="-361950">
              <a:buClr>
                <a:srgbClr val="0070C0"/>
              </a:buClr>
              <a:buFont typeface="Wingdings 3" panose="05040102010807070707" pitchFamily="18" charset="2"/>
              <a:buChar char=""/>
            </a:pPr>
            <a:r>
              <a:rPr lang="en-US" sz="1900" dirty="0" smtClean="0"/>
              <a:t>One </a:t>
            </a:r>
            <a:r>
              <a:rPr lang="en-US" sz="1900" dirty="0"/>
              <a:t>organisation was the Advanced Research Projects Agency (ARPA). As projects developed, employees at ARPA became frustrated at the lack of computing power available to them. At the time, only a handful of powerful computers were available across the country. These were often at locations far away </a:t>
            </a:r>
            <a:r>
              <a:rPr lang="en-US" sz="1900" dirty="0" smtClean="0"/>
              <a:t>from </a:t>
            </a:r>
            <a:r>
              <a:rPr lang="en-US" sz="1900" dirty="0"/>
              <a:t>the researchers who needed </a:t>
            </a:r>
            <a:r>
              <a:rPr lang="en-US" sz="1900" dirty="0" smtClean="0"/>
              <a:t>them.</a:t>
            </a:r>
          </a:p>
          <a:p>
            <a:pPr marL="361950" indent="-361950">
              <a:buClr>
                <a:srgbClr val="0070C0"/>
              </a:buClr>
              <a:buFont typeface="Wingdings 3" panose="05040102010807070707" pitchFamily="18" charset="2"/>
              <a:buChar char=""/>
            </a:pPr>
            <a:r>
              <a:rPr lang="en-US" sz="1900" dirty="0" smtClean="0"/>
              <a:t>The </a:t>
            </a:r>
            <a:r>
              <a:rPr lang="en-US" sz="1900" dirty="0"/>
              <a:t>invention </a:t>
            </a:r>
            <a:r>
              <a:rPr lang="en-US" sz="1900" b="1" dirty="0">
                <a:solidFill>
                  <a:schemeClr val="tx2"/>
                </a:solidFill>
              </a:rPr>
              <a:t>packet switching </a:t>
            </a:r>
            <a:r>
              <a:rPr lang="en-US" sz="1900" dirty="0"/>
              <a:t>allowed the creation of </a:t>
            </a:r>
            <a:r>
              <a:rPr lang="en-US" sz="1900" dirty="0" smtClean="0"/>
              <a:t>computer networks</a:t>
            </a:r>
            <a:r>
              <a:rPr lang="en-US" sz="1900" dirty="0"/>
              <a:t>. Taking advantage of this communication </a:t>
            </a:r>
            <a:r>
              <a:rPr lang="en-US" sz="1900" dirty="0" smtClean="0"/>
              <a:t>breakthrough</a:t>
            </a:r>
            <a:r>
              <a:rPr lang="en-US" sz="1900" dirty="0"/>
              <a:t>, ARPA created ARPANET, a network of </a:t>
            </a:r>
            <a:r>
              <a:rPr lang="en-US" sz="1900" dirty="0" smtClean="0"/>
              <a:t>computers </a:t>
            </a:r>
            <a:r>
              <a:rPr lang="en-US" sz="1900" dirty="0"/>
              <a:t>that could share data and computing power.</a:t>
            </a:r>
          </a:p>
        </p:txBody>
      </p:sp>
      <p:sp>
        <p:nvSpPr>
          <p:cNvPr id="7" name="Rectangle 6"/>
          <p:cNvSpPr/>
          <p:nvPr/>
        </p:nvSpPr>
        <p:spPr>
          <a:xfrm>
            <a:off x="6308596" y="1124744"/>
            <a:ext cx="2592288" cy="5244513"/>
          </a:xfrm>
          <a:prstGeom prst="rect">
            <a:avLst/>
          </a:prstGeom>
          <a:solidFill>
            <a:srgbClr val="F5FC9A"/>
          </a:solidFill>
          <a:ln w="57150">
            <a:solidFill>
              <a:srgbClr val="002060"/>
            </a:solidFill>
          </a:ln>
        </p:spPr>
        <p:txBody>
          <a:bodyPr wrap="square">
            <a:spAutoFit/>
          </a:bodyPr>
          <a:lstStyle/>
          <a:p>
            <a:pPr>
              <a:tabLst>
                <a:tab pos="1815704" algn="l"/>
              </a:tabLst>
            </a:pPr>
            <a:r>
              <a:rPr lang="en-US" sz="187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1870" dirty="0"/>
              <a:t>The internet is a global network made up of interconnected networks and individual computers. </a:t>
            </a:r>
            <a:endParaRPr lang="en-US" sz="1870" dirty="0" smtClean="0"/>
          </a:p>
          <a:p>
            <a:pPr marL="214313" indent="-214313">
              <a:buClr>
                <a:srgbClr val="C00000"/>
              </a:buClr>
              <a:buFont typeface="Wingdings" panose="05000000000000000000" pitchFamily="2" charset="2"/>
              <a:buChar char="§"/>
            </a:pPr>
            <a:r>
              <a:rPr lang="en-US" sz="1870" dirty="0" smtClean="0"/>
              <a:t>This </a:t>
            </a:r>
            <a:r>
              <a:rPr lang="en-US" sz="1870" dirty="0"/>
              <a:t>global network allows users to access online facilities such as electronic communication, information sharing, data storage, banking, video and music streaming and social networking.</a:t>
            </a:r>
            <a:endParaRPr lang="en-GB" sz="1870"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3933655">
            <a:off x="8722578" y="990586"/>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9" name="TextBox 8">
            <a:hlinkClick r:id="rId3" action="ppaction://hlinkfile"/>
          </p:cNvPr>
          <p:cNvSpPr txBox="1"/>
          <p:nvPr/>
        </p:nvSpPr>
        <p:spPr>
          <a:xfrm>
            <a:off x="4097128" y="6184591"/>
            <a:ext cx="1941557"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Packet Switching</a:t>
            </a:r>
            <a:endParaRPr lang="en-GB" dirty="0"/>
          </a:p>
        </p:txBody>
      </p:sp>
    </p:spTree>
    <p:extLst>
      <p:ext uri="{BB962C8B-B14F-4D97-AF65-F5344CB8AC3E}">
        <p14:creationId xmlns:p14="http://schemas.microsoft.com/office/powerpoint/2010/main" val="401860245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85</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5976664" cy="5586145"/>
          </a:xfrm>
          <a:prstGeom prst="rect">
            <a:avLst/>
          </a:prstGeom>
        </p:spPr>
        <p:txBody>
          <a:bodyPr wrap="square">
            <a:spAutoFit/>
          </a:bodyPr>
          <a:lstStyle/>
          <a:p>
            <a:pPr marL="361950" indent="-361950">
              <a:buClr>
                <a:srgbClr val="0070C0"/>
              </a:buClr>
            </a:pPr>
            <a:r>
              <a:rPr lang="en-US" sz="2100" b="1" dirty="0" smtClean="0">
                <a:solidFill>
                  <a:schemeClr val="tx2"/>
                </a:solidFill>
              </a:rPr>
              <a:t>The Internet</a:t>
            </a:r>
          </a:p>
          <a:p>
            <a:pPr marL="361950" indent="-361950">
              <a:buClr>
                <a:srgbClr val="0070C0"/>
              </a:buClr>
              <a:buFont typeface="Wingdings 3" panose="05040102010807070707" pitchFamily="18" charset="2"/>
              <a:buChar char=""/>
            </a:pPr>
            <a:r>
              <a:rPr lang="en-US" sz="2100" dirty="0" smtClean="0"/>
              <a:t>The 1970s </a:t>
            </a:r>
            <a:r>
              <a:rPr lang="en-US" sz="2100" dirty="0"/>
              <a:t>saw the introduction of the protocol, </a:t>
            </a:r>
            <a:r>
              <a:rPr lang="en-US" sz="2100" b="1" dirty="0">
                <a:solidFill>
                  <a:schemeClr val="tx2"/>
                </a:solidFill>
              </a:rPr>
              <a:t>TCP/IP</a:t>
            </a:r>
            <a:r>
              <a:rPr lang="en-US" sz="2100" dirty="0"/>
              <a:t>. </a:t>
            </a:r>
            <a:r>
              <a:rPr lang="en-US" sz="2100" dirty="0" smtClean="0"/>
              <a:t>This </a:t>
            </a:r>
            <a:r>
              <a:rPr lang="en-US" sz="2100" dirty="0"/>
              <a:t>allowed separate networks to connect to each other, </a:t>
            </a:r>
            <a:r>
              <a:rPr lang="en-US" sz="2100" dirty="0" smtClean="0"/>
              <a:t>forming the </a:t>
            </a:r>
            <a:r>
              <a:rPr lang="en-US" sz="2100" dirty="0"/>
              <a:t>basis for the internet. The term ‘</a:t>
            </a:r>
            <a:r>
              <a:rPr lang="en-US" sz="2100" dirty="0" smtClean="0"/>
              <a:t>internet’ originates </a:t>
            </a:r>
            <a:r>
              <a:rPr lang="en-US" sz="2100" dirty="0"/>
              <a:t>from ‘inter-network’, meaning a network that was formed from the joining of networks.</a:t>
            </a:r>
          </a:p>
          <a:p>
            <a:pPr marL="361950" indent="-361950">
              <a:buClr>
                <a:srgbClr val="0070C0"/>
              </a:buClr>
              <a:buFont typeface="Wingdings 3" panose="05040102010807070707" pitchFamily="18" charset="2"/>
              <a:buChar char=""/>
            </a:pPr>
            <a:r>
              <a:rPr lang="en-US" sz="2100" dirty="0" smtClean="0"/>
              <a:t>The 1990’s </a:t>
            </a:r>
            <a:r>
              <a:rPr lang="en-US" sz="2100" dirty="0"/>
              <a:t>saw a huge increase in the size of the internet </a:t>
            </a:r>
            <a:r>
              <a:rPr lang="en-US" sz="2100" dirty="0" smtClean="0"/>
              <a:t>and its </a:t>
            </a:r>
            <a:r>
              <a:rPr lang="en-US" sz="2100" dirty="0"/>
              <a:t>purpose, as many commercial, educational and </a:t>
            </a:r>
            <a:r>
              <a:rPr lang="en-US" sz="2100" dirty="0" smtClean="0"/>
              <a:t>home </a:t>
            </a:r>
            <a:r>
              <a:rPr lang="en-US" sz="2100" dirty="0"/>
              <a:t>users took advantage of the facilities available </a:t>
            </a:r>
            <a:r>
              <a:rPr lang="en-US" sz="2100" dirty="0" smtClean="0"/>
              <a:t>online.</a:t>
            </a:r>
          </a:p>
          <a:p>
            <a:pPr marL="361950" indent="-361950">
              <a:buClr>
                <a:srgbClr val="0070C0"/>
              </a:buClr>
              <a:buFont typeface="Wingdings 3" panose="05040102010807070707" pitchFamily="18" charset="2"/>
              <a:buChar char=""/>
            </a:pPr>
            <a:r>
              <a:rPr lang="en-US" sz="2100" dirty="0" smtClean="0"/>
              <a:t>Today</a:t>
            </a:r>
            <a:r>
              <a:rPr lang="en-US" sz="2100" dirty="0"/>
              <a:t>, the number of users and devices on the </a:t>
            </a:r>
            <a:r>
              <a:rPr lang="en-US" sz="2100" dirty="0" smtClean="0"/>
              <a:t>internet </a:t>
            </a:r>
            <a:r>
              <a:rPr lang="en-US" sz="2100" dirty="0"/>
              <a:t>runs into billions. It has become like a backbone, </a:t>
            </a:r>
            <a:r>
              <a:rPr lang="en-US" sz="2100" dirty="0" smtClean="0"/>
              <a:t>the </a:t>
            </a:r>
            <a:r>
              <a:rPr lang="en-US" sz="2100" dirty="0"/>
              <a:t>purpose </a:t>
            </a:r>
            <a:r>
              <a:rPr lang="en-US" sz="2100" dirty="0" smtClean="0"/>
              <a:t>of which </a:t>
            </a:r>
            <a:r>
              <a:rPr lang="en-US" sz="2100" dirty="0"/>
              <a:t>is to allow communication and </a:t>
            </a:r>
            <a:r>
              <a:rPr lang="en-US" sz="2100" dirty="0" smtClean="0"/>
              <a:t>shading </a:t>
            </a:r>
            <a:r>
              <a:rPr lang="en-US" sz="2100" dirty="0"/>
              <a:t>of data on a global scale.</a:t>
            </a:r>
          </a:p>
        </p:txBody>
      </p:sp>
      <p:sp>
        <p:nvSpPr>
          <p:cNvPr id="11" name="TextBox 10">
            <a:hlinkClick r:id="rId3" action="ppaction://hlinkfile"/>
          </p:cNvPr>
          <p:cNvSpPr txBox="1"/>
          <p:nvPr/>
        </p:nvSpPr>
        <p:spPr>
          <a:xfrm>
            <a:off x="6654194" y="6224800"/>
            <a:ext cx="1757854"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What is TCP/IP</a:t>
            </a:r>
            <a:endParaRPr lang="en-GB" dirty="0"/>
          </a:p>
        </p:txBody>
      </p:sp>
      <p:pic>
        <p:nvPicPr>
          <p:cNvPr id="2050" name="Picture 2" descr="Image result for tcp i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3222077"/>
            <a:ext cx="2753891" cy="283650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tcp i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1124744"/>
            <a:ext cx="2753891" cy="1897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60232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586145"/>
          </a:xfrm>
          <a:prstGeom prst="rect">
            <a:avLst/>
          </a:prstGeom>
        </p:spPr>
        <p:txBody>
          <a:bodyPr wrap="square">
            <a:spAutoFit/>
          </a:bodyPr>
          <a:lstStyle/>
          <a:p>
            <a:pPr marL="711200" indent="-271463">
              <a:buClr>
                <a:srgbClr val="0070C0"/>
              </a:buClr>
              <a:buFont typeface="Wingdings" panose="05000000000000000000" pitchFamily="2" charset="2"/>
              <a:buChar char="§"/>
            </a:pPr>
            <a:r>
              <a:rPr lang="en-US" sz="1700" b="1" dirty="0" smtClean="0"/>
              <a:t>The internet</a:t>
            </a:r>
            <a:br>
              <a:rPr lang="en-US" sz="1700" b="1" dirty="0" smtClean="0"/>
            </a:br>
            <a:r>
              <a:rPr lang="en-US" sz="1700" dirty="0" smtClean="0"/>
              <a:t>The </a:t>
            </a:r>
            <a:r>
              <a:rPr lang="en-US" sz="1700" dirty="0"/>
              <a:t>internet is a global communications network that allows computers worldwide to connect and </a:t>
            </a:r>
            <a:r>
              <a:rPr lang="en-US" sz="1700" dirty="0" smtClean="0"/>
              <a:t>share information </a:t>
            </a:r>
            <a:r>
              <a:rPr lang="en-US" sz="1700" dirty="0"/>
              <a:t>in many different forms. Examples include email, web pages, and audio and video files. </a:t>
            </a:r>
            <a:r>
              <a:rPr lang="en-US" sz="1700" dirty="0" smtClean="0"/>
              <a:t>The impact </a:t>
            </a:r>
            <a:r>
              <a:rPr lang="en-US" sz="1700" dirty="0"/>
              <a:t>of the internet on our lives is profound. While it provides huge benefits to society, security </a:t>
            </a:r>
            <a:r>
              <a:rPr lang="en-US" sz="1700" dirty="0" smtClean="0"/>
              <a:t>of data </a:t>
            </a:r>
            <a:r>
              <a:rPr lang="en-US" sz="1700" dirty="0"/>
              <a:t>is an issue, both in the work place and for personal data.</a:t>
            </a:r>
          </a:p>
          <a:p>
            <a:pPr marL="711200" indent="-271463">
              <a:buClr>
                <a:srgbClr val="0070C0"/>
              </a:buClr>
              <a:buFont typeface="Wingdings" panose="05000000000000000000" pitchFamily="2" charset="2"/>
              <a:buChar char="§"/>
            </a:pPr>
            <a:r>
              <a:rPr lang="en-US" sz="1700" b="1" dirty="0" smtClean="0"/>
              <a:t>System </a:t>
            </a:r>
            <a:r>
              <a:rPr lang="en-US" sz="1700" b="1" dirty="0"/>
              <a:t>life cycle</a:t>
            </a:r>
          </a:p>
          <a:p>
            <a:pPr marL="711200" indent="-271463">
              <a:buClr>
                <a:srgbClr val="0070C0"/>
              </a:buClr>
              <a:buFont typeface="Wingdings" panose="05000000000000000000" pitchFamily="2" charset="2"/>
              <a:buChar char="§"/>
            </a:pPr>
            <a:r>
              <a:rPr lang="en-US" sz="1700" dirty="0"/>
              <a:t>Information systems are developed within a planned continuous cycle that covers the </a:t>
            </a:r>
            <a:r>
              <a:rPr lang="en-US" sz="1700" dirty="0" smtClean="0"/>
              <a:t>initial development </a:t>
            </a:r>
            <a:r>
              <a:rPr lang="en-US" sz="1700" dirty="0"/>
              <a:t>of the system through to its scheduled updating or redevelopment. Each phase </a:t>
            </a:r>
            <a:r>
              <a:rPr lang="en-US" sz="1700" dirty="0" smtClean="0"/>
              <a:t>of development </a:t>
            </a:r>
            <a:r>
              <a:rPr lang="en-US" sz="1700" dirty="0"/>
              <a:t>is </a:t>
            </a:r>
            <a:r>
              <a:rPr lang="en-US" sz="1700" dirty="0" err="1"/>
              <a:t>organised</a:t>
            </a:r>
            <a:r>
              <a:rPr lang="en-US" sz="1700" dirty="0"/>
              <a:t> into separate stages.</a:t>
            </a:r>
          </a:p>
          <a:p>
            <a:pPr marL="711200" indent="-271463">
              <a:buClr>
                <a:srgbClr val="0070C0"/>
              </a:buClr>
              <a:buFont typeface="Wingdings" panose="05000000000000000000" pitchFamily="2" charset="2"/>
              <a:buChar char="§"/>
            </a:pPr>
            <a:r>
              <a:rPr lang="en-US" sz="1700" b="1" dirty="0" smtClean="0"/>
              <a:t>New technologies</a:t>
            </a:r>
            <a:br>
              <a:rPr lang="en-US" sz="1700" b="1" dirty="0" smtClean="0"/>
            </a:br>
            <a:r>
              <a:rPr lang="en-US" sz="1700" dirty="0" smtClean="0"/>
              <a:t>As </a:t>
            </a:r>
            <a:r>
              <a:rPr lang="en-US" sz="1700" dirty="0"/>
              <a:t>the information industry changes so rapidly, it is important to keep track of new and </a:t>
            </a:r>
            <a:r>
              <a:rPr lang="en-US" sz="1700" dirty="0" smtClean="0"/>
              <a:t>emerging technologies </a:t>
            </a:r>
            <a:r>
              <a:rPr lang="en-US" sz="1700" dirty="0"/>
              <a:t>and consider how they might affect everyday life.</a:t>
            </a:r>
          </a:p>
          <a:p>
            <a:pPr marL="355600" indent="-342900">
              <a:buClr>
                <a:srgbClr val="0070C0"/>
              </a:buClr>
              <a:buFont typeface="Wingdings 3" panose="05040102010807070707" pitchFamily="18" charset="2"/>
              <a:buChar char=""/>
            </a:pPr>
            <a:r>
              <a:rPr lang="en-US" sz="1700" b="1" dirty="0"/>
              <a:t>Guided learning hours</a:t>
            </a:r>
          </a:p>
          <a:p>
            <a:pPr marL="711200" indent="-271463">
              <a:buClr>
                <a:srgbClr val="0070C0"/>
              </a:buClr>
              <a:buFont typeface="Wingdings" panose="05000000000000000000" pitchFamily="2" charset="2"/>
              <a:buChar char="§"/>
            </a:pPr>
            <a:r>
              <a:rPr lang="en-US" sz="1700" dirty="0"/>
              <a:t>Guided learning hours give an indication of the amount of contact time teachers need to have with </a:t>
            </a:r>
            <a:r>
              <a:rPr lang="en-US" sz="1700" dirty="0" smtClean="0"/>
              <a:t>learners to </a:t>
            </a:r>
            <a:r>
              <a:rPr lang="en-US" sz="1700" dirty="0"/>
              <a:t>deliver a particular course. Our syllabuses are designed around 180 guided learning hours for </a:t>
            </a:r>
            <a:r>
              <a:rPr lang="en-US" sz="1700" dirty="0" smtClean="0"/>
              <a:t>Cambridge International </a:t>
            </a:r>
            <a:r>
              <a:rPr lang="en-US" sz="1700" dirty="0"/>
              <a:t>AS Level, and around 360 guided learning hours for Cambridge International A Level.</a:t>
            </a:r>
          </a:p>
          <a:p>
            <a:pPr marL="711200" indent="-271463">
              <a:buClr>
                <a:srgbClr val="0070C0"/>
              </a:buClr>
              <a:buFont typeface="Wingdings" panose="05000000000000000000" pitchFamily="2" charset="2"/>
              <a:buChar char="§"/>
            </a:pPr>
            <a:r>
              <a:rPr lang="en-US" sz="1700" dirty="0"/>
              <a:t>These figures are for guidance only. The number of hours needed to gain the qualification may </a:t>
            </a:r>
            <a:r>
              <a:rPr lang="en-US" sz="1700" dirty="0" smtClean="0"/>
              <a:t>vary depending </a:t>
            </a:r>
            <a:r>
              <a:rPr lang="en-US" sz="1700" dirty="0"/>
              <a:t>on local practice and the learners’ previous experience of the subject.</a:t>
            </a:r>
          </a:p>
        </p:txBody>
      </p:sp>
    </p:spTree>
    <p:extLst>
      <p:ext uri="{BB962C8B-B14F-4D97-AF65-F5344CB8AC3E}">
        <p14:creationId xmlns:p14="http://schemas.microsoft.com/office/powerpoint/2010/main" val="2294471848"/>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85</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1" y="1124744"/>
            <a:ext cx="8784977" cy="5262979"/>
          </a:xfrm>
          <a:prstGeom prst="rect">
            <a:avLst/>
          </a:prstGeom>
        </p:spPr>
        <p:txBody>
          <a:bodyPr wrap="square">
            <a:spAutoFit/>
          </a:bodyPr>
          <a:lstStyle/>
          <a:p>
            <a:pPr marL="361950" indent="-361950">
              <a:buClr>
                <a:srgbClr val="0070C0"/>
              </a:buClr>
            </a:pPr>
            <a:r>
              <a:rPr lang="en-US" sz="2100" b="1" dirty="0" smtClean="0">
                <a:solidFill>
                  <a:schemeClr val="tx2"/>
                </a:solidFill>
              </a:rPr>
              <a:t>Characteristics of the Internet</a:t>
            </a:r>
          </a:p>
          <a:p>
            <a:pPr marL="361950" indent="-361950">
              <a:buClr>
                <a:srgbClr val="0070C0"/>
              </a:buClr>
              <a:buFont typeface="Wingdings 3" panose="05040102010807070707" pitchFamily="18" charset="2"/>
              <a:buChar char=""/>
            </a:pPr>
            <a:r>
              <a:rPr lang="en-US" sz="2100" dirty="0" smtClean="0"/>
              <a:t>Any </a:t>
            </a:r>
            <a:r>
              <a:rPr lang="en-US" sz="2100" dirty="0"/>
              <a:t>device connected to the internet forms part of the </a:t>
            </a:r>
            <a:r>
              <a:rPr lang="en-US" sz="2100" dirty="0" smtClean="0"/>
              <a:t>Internet</a:t>
            </a:r>
            <a:r>
              <a:rPr lang="en-US" sz="2100" dirty="0"/>
              <a:t>. To connect to the internet we need to use </a:t>
            </a:r>
            <a:r>
              <a:rPr lang="en-US" sz="2100" b="1" dirty="0">
                <a:solidFill>
                  <a:schemeClr val="tx2"/>
                </a:solidFill>
              </a:rPr>
              <a:t>internet service provider </a:t>
            </a:r>
            <a:r>
              <a:rPr lang="en-US" sz="2100" dirty="0"/>
              <a:t>(ISP). ISPs use public </a:t>
            </a:r>
            <a:r>
              <a:rPr lang="en-US" sz="2100" dirty="0" smtClean="0"/>
              <a:t>phone </a:t>
            </a:r>
            <a:r>
              <a:rPr lang="en-US" sz="2100" dirty="0"/>
              <a:t>systems, underwater cables, microwave </a:t>
            </a:r>
            <a:r>
              <a:rPr lang="en-US" sz="2100" dirty="0" smtClean="0"/>
              <a:t>transmissions </a:t>
            </a:r>
            <a:r>
              <a:rPr lang="en-US" sz="2100" dirty="0"/>
              <a:t>via satellites and radio waves to provide connections.</a:t>
            </a:r>
          </a:p>
          <a:p>
            <a:pPr marL="361950" indent="-361950">
              <a:buClr>
                <a:srgbClr val="0070C0"/>
              </a:buClr>
              <a:buFont typeface="Wingdings 3" panose="05040102010807070707" pitchFamily="18" charset="2"/>
              <a:buChar char=""/>
            </a:pPr>
            <a:r>
              <a:rPr lang="en-US" sz="2100" dirty="0" smtClean="0"/>
              <a:t>Data </a:t>
            </a:r>
            <a:r>
              <a:rPr lang="en-US" sz="2100" dirty="0"/>
              <a:t>and information is held and distributed by content </a:t>
            </a:r>
            <a:r>
              <a:rPr lang="en-US" sz="2100" dirty="0" smtClean="0"/>
              <a:t>providers</a:t>
            </a:r>
            <a:r>
              <a:rPr lang="en-US" sz="2100" dirty="0"/>
              <a:t>. A content provider is an organisation, group or </a:t>
            </a:r>
            <a:r>
              <a:rPr lang="en-US" sz="2100" dirty="0" smtClean="0"/>
              <a:t>company </a:t>
            </a:r>
            <a:r>
              <a:rPr lang="en-US" sz="2100" dirty="0"/>
              <a:t>that offers content on web pages, for example </a:t>
            </a:r>
            <a:r>
              <a:rPr lang="en-US" sz="2100" dirty="0" smtClean="0"/>
              <a:t>text, images, </a:t>
            </a:r>
            <a:r>
              <a:rPr lang="en-US" sz="2100" dirty="0"/>
              <a:t>sound and video, or web-based services</a:t>
            </a:r>
            <a:r>
              <a:rPr lang="en-US" sz="2100" dirty="0" smtClean="0"/>
              <a:t>, for </a:t>
            </a:r>
            <a:r>
              <a:rPr lang="en-US" sz="2100" dirty="0"/>
              <a:t>example streaming media, gaming, shopping and </a:t>
            </a:r>
            <a:r>
              <a:rPr lang="en-US" sz="2100" dirty="0" smtClean="0"/>
              <a:t>electronic </a:t>
            </a:r>
            <a:r>
              <a:rPr lang="en-US" sz="2100" dirty="0"/>
              <a:t>communication</a:t>
            </a:r>
            <a:r>
              <a:rPr lang="en-US" sz="2100" dirty="0" smtClean="0"/>
              <a:t>.</a:t>
            </a:r>
          </a:p>
          <a:p>
            <a:pPr marL="361950" indent="-361950">
              <a:buClr>
                <a:srgbClr val="0070C0"/>
              </a:buClr>
              <a:buFont typeface="Wingdings 3" panose="05040102010807070707" pitchFamily="18" charset="2"/>
              <a:buChar char=""/>
            </a:pPr>
            <a:r>
              <a:rPr lang="en-US" sz="2100" dirty="0"/>
              <a:t>Although many of the </a:t>
            </a:r>
            <a:r>
              <a:rPr lang="en-US" sz="2100" dirty="0" smtClean="0"/>
              <a:t>computers</a:t>
            </a:r>
            <a:br>
              <a:rPr lang="en-US" sz="2100" dirty="0" smtClean="0"/>
            </a:br>
            <a:r>
              <a:rPr lang="en-US" sz="2100" dirty="0" smtClean="0"/>
              <a:t>connected </a:t>
            </a:r>
            <a:r>
              <a:rPr lang="en-US" sz="2100" dirty="0"/>
              <a:t>to the internet can act as </a:t>
            </a:r>
            <a:r>
              <a:rPr lang="en-US" sz="2100" dirty="0" smtClean="0"/>
              <a:t/>
            </a:r>
            <a:br>
              <a:rPr lang="en-US" sz="2100" dirty="0" smtClean="0"/>
            </a:br>
            <a:r>
              <a:rPr lang="en-US" sz="2100" dirty="0" smtClean="0"/>
              <a:t>a server</a:t>
            </a:r>
            <a:r>
              <a:rPr lang="en-US" sz="2100" dirty="0"/>
              <a:t>, most act as clients. The </a:t>
            </a:r>
            <a:r>
              <a:rPr lang="en-US" sz="2100" dirty="0" smtClean="0"/>
              <a:t/>
            </a:r>
            <a:br>
              <a:rPr lang="en-US" sz="2100" dirty="0" smtClean="0"/>
            </a:br>
            <a:r>
              <a:rPr lang="en-US" sz="2100" dirty="0" smtClean="0"/>
              <a:t>majority </a:t>
            </a:r>
            <a:r>
              <a:rPr lang="en-US" sz="2100" dirty="0"/>
              <a:t>of data is held on web </a:t>
            </a:r>
            <a:r>
              <a:rPr lang="en-US" sz="2100" dirty="0" smtClean="0"/>
              <a:t/>
            </a:r>
            <a:br>
              <a:rPr lang="en-US" sz="2100" dirty="0" smtClean="0"/>
            </a:br>
            <a:r>
              <a:rPr lang="en-US" sz="2100" dirty="0" smtClean="0"/>
              <a:t>servers </a:t>
            </a:r>
            <a:r>
              <a:rPr lang="en-US" sz="2100" dirty="0"/>
              <a:t>that are accessed by </a:t>
            </a:r>
            <a:r>
              <a:rPr lang="en-US" sz="2100" dirty="0" smtClean="0"/>
              <a:t/>
            </a:r>
            <a:br>
              <a:rPr lang="en-US" sz="2100" dirty="0" smtClean="0"/>
            </a:br>
            <a:r>
              <a:rPr lang="en-US" sz="2100" dirty="0" smtClean="0"/>
              <a:t>individual </a:t>
            </a:r>
            <a:r>
              <a:rPr lang="en-US" sz="2100" dirty="0"/>
              <a:t>computers.</a:t>
            </a:r>
          </a:p>
        </p:txBody>
      </p:sp>
      <p:pic>
        <p:nvPicPr>
          <p:cNvPr id="21506" name="Picture 2" descr="Image result for what information dominates  internet traffic"/>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017658" y="4082586"/>
            <a:ext cx="3946830" cy="258677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hlinkClick r:id="rId4"/>
          </p:cNvPr>
          <p:cNvSpPr txBox="1"/>
          <p:nvPr/>
        </p:nvSpPr>
        <p:spPr>
          <a:xfrm>
            <a:off x="3029150" y="6269250"/>
            <a:ext cx="2020105" cy="400110"/>
          </a:xfrm>
          <a:prstGeom prst="rect">
            <a:avLst/>
          </a:prstGeom>
          <a:noFill/>
        </p:spPr>
        <p:txBody>
          <a:bodyPr wrap="none" rtlCol="0">
            <a:spAutoFit/>
          </a:bodyPr>
          <a:lstStyle/>
          <a:p>
            <a:r>
              <a:rPr lang="en-IE" sz="2000" dirty="0" smtClean="0">
                <a:hlinkClick r:id="rId4"/>
              </a:rPr>
              <a:t>Internet in Maps</a:t>
            </a:r>
            <a:endParaRPr lang="en-GB" sz="2000" dirty="0"/>
          </a:p>
        </p:txBody>
      </p:sp>
    </p:spTree>
    <p:extLst>
      <p:ext uri="{BB962C8B-B14F-4D97-AF65-F5344CB8AC3E}">
        <p14:creationId xmlns:p14="http://schemas.microsoft.com/office/powerpoint/2010/main" val="246984590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85</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5850181" cy="5793894"/>
          </a:xfrm>
          <a:prstGeom prst="rect">
            <a:avLst/>
          </a:prstGeom>
        </p:spPr>
        <p:txBody>
          <a:bodyPr wrap="square">
            <a:spAutoFit/>
          </a:bodyPr>
          <a:lstStyle/>
          <a:p>
            <a:pPr marL="361950" indent="-361950">
              <a:buClr>
                <a:srgbClr val="0070C0"/>
              </a:buClr>
            </a:pPr>
            <a:r>
              <a:rPr lang="en-US" sz="1920" b="1" dirty="0" smtClean="0">
                <a:solidFill>
                  <a:schemeClr val="tx2"/>
                </a:solidFill>
              </a:rPr>
              <a:t>Characteristics of the Internet</a:t>
            </a:r>
          </a:p>
          <a:p>
            <a:pPr marL="361950" indent="-361950">
              <a:buClr>
                <a:srgbClr val="0070C0"/>
              </a:buClr>
              <a:buFont typeface="Wingdings 3" panose="05040102010807070707" pitchFamily="18" charset="2"/>
              <a:buChar char=""/>
            </a:pPr>
            <a:r>
              <a:rPr lang="en-US" sz="1920" dirty="0"/>
              <a:t>The widespread nature of the internet means that it has no centralised control. No one company or organisation runs or has authority over the internet, although various independent organisations control aspects of it:</a:t>
            </a:r>
          </a:p>
          <a:p>
            <a:pPr marL="620713" indent="-258763">
              <a:buClr>
                <a:srgbClr val="0070C0"/>
              </a:buClr>
              <a:buFont typeface="Wingdings" panose="05000000000000000000" pitchFamily="2" charset="2"/>
              <a:buChar char="§"/>
            </a:pPr>
            <a:r>
              <a:rPr lang="en-US" sz="1920" dirty="0" smtClean="0"/>
              <a:t>The </a:t>
            </a:r>
            <a:r>
              <a:rPr lang="en-US" sz="1920" dirty="0"/>
              <a:t>Internet Corporation for Assigned Names and Numbers (ICANN) regulates domain names and their suffixes, such as .com, .co.uk, .in, .</a:t>
            </a:r>
            <a:r>
              <a:rPr lang="en-US" sz="1920" dirty="0" err="1"/>
              <a:t>sa</a:t>
            </a:r>
            <a:r>
              <a:rPr lang="en-US" sz="1920" dirty="0"/>
              <a:t>, .ae and .</a:t>
            </a:r>
            <a:r>
              <a:rPr lang="en-US" sz="1920" dirty="0" err="1"/>
              <a:t>cn</a:t>
            </a:r>
            <a:r>
              <a:rPr lang="en-US" sz="1920" dirty="0"/>
              <a:t>.</a:t>
            </a:r>
          </a:p>
          <a:p>
            <a:pPr marL="620713" indent="-258763">
              <a:buClr>
                <a:srgbClr val="0070C0"/>
              </a:buClr>
              <a:buFont typeface="Wingdings" panose="05000000000000000000" pitchFamily="2" charset="2"/>
              <a:buChar char="§"/>
            </a:pPr>
            <a:r>
              <a:rPr lang="en-US" sz="1920" dirty="0" smtClean="0"/>
              <a:t>The </a:t>
            </a:r>
            <a:r>
              <a:rPr lang="en-US" sz="1920" dirty="0"/>
              <a:t>Internet Engineering Task Force (IEFT) devises and administers internet standards, such as protocols that govern communication.</a:t>
            </a:r>
          </a:p>
          <a:p>
            <a:pPr marL="620713" indent="-258763">
              <a:buClr>
                <a:srgbClr val="0070C0"/>
              </a:buClr>
              <a:buFont typeface="Wingdings" panose="05000000000000000000" pitchFamily="2" charset="2"/>
              <a:buChar char="§"/>
            </a:pPr>
            <a:r>
              <a:rPr lang="en-US" sz="1920" dirty="0" smtClean="0"/>
              <a:t>The </a:t>
            </a:r>
            <a:r>
              <a:rPr lang="en-US" sz="1920" dirty="0"/>
              <a:t>World Wide Web Consortium (W3C) attempts to enforce agreement from organisations to adopt new standards.</a:t>
            </a:r>
          </a:p>
          <a:p>
            <a:pPr marL="620713" indent="-258763">
              <a:buClr>
                <a:srgbClr val="0070C0"/>
              </a:buClr>
              <a:buFont typeface="Wingdings" panose="05000000000000000000" pitchFamily="2" charset="2"/>
              <a:buChar char="§"/>
            </a:pPr>
            <a:r>
              <a:rPr lang="en-US" sz="1920" dirty="0" smtClean="0"/>
              <a:t>Telecommunications </a:t>
            </a:r>
            <a:r>
              <a:rPr lang="en-US" sz="1920" dirty="0"/>
              <a:t>companies own the infrastructure that the internet uses for communication.</a:t>
            </a:r>
          </a:p>
        </p:txBody>
      </p:sp>
      <p:sp>
        <p:nvSpPr>
          <p:cNvPr id="7" name="Rectangle 6"/>
          <p:cNvSpPr/>
          <p:nvPr/>
        </p:nvSpPr>
        <p:spPr>
          <a:xfrm>
            <a:off x="6029694" y="1126485"/>
            <a:ext cx="2943200" cy="3693319"/>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The lack of authority means that the information the internet carries is of mixed value. Information can be useful and correct, it can also be inaccurate, out of date or completely incorrect. </a:t>
            </a:r>
            <a:endParaRPr lang="en-US" dirty="0" smtClean="0"/>
          </a:p>
          <a:p>
            <a:pPr marL="214313" indent="-214313">
              <a:buClr>
                <a:srgbClr val="C00000"/>
              </a:buClr>
              <a:buFont typeface="Wingdings" panose="05000000000000000000" pitchFamily="2" charset="2"/>
              <a:buChar char="§"/>
            </a:pPr>
            <a:r>
              <a:rPr lang="en-US" dirty="0" smtClean="0"/>
              <a:t>Some </a:t>
            </a:r>
            <a:r>
              <a:rPr lang="en-US" dirty="0"/>
              <a:t>information is deliberately designed to mislead.</a:t>
            </a:r>
            <a:endParaRPr lang="en-GB"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3933655">
            <a:off x="8794586" y="992327"/>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pic>
        <p:nvPicPr>
          <p:cNvPr id="22530" name="Picture 2" descr="Image result for the internet of things definition">
            <a:hlinkClick r:id="rId3" action="ppaction://hlinkfile"/>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29694" y="4942015"/>
            <a:ext cx="2915286" cy="1727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06533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85</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3" y="1124744"/>
            <a:ext cx="6154190" cy="5189113"/>
          </a:xfrm>
          <a:prstGeom prst="rect">
            <a:avLst/>
          </a:prstGeom>
        </p:spPr>
        <p:txBody>
          <a:bodyPr wrap="square">
            <a:spAutoFit/>
          </a:bodyPr>
          <a:lstStyle/>
          <a:p>
            <a:pPr marL="361950" indent="-361950">
              <a:buClr>
                <a:srgbClr val="0070C0"/>
              </a:buClr>
            </a:pPr>
            <a:r>
              <a:rPr lang="en-US" sz="1850" b="1" dirty="0" smtClean="0">
                <a:solidFill>
                  <a:schemeClr val="tx2"/>
                </a:solidFill>
              </a:rPr>
              <a:t>Characteristics of the Internet</a:t>
            </a:r>
          </a:p>
          <a:p>
            <a:pPr marL="361950" indent="-361950">
              <a:buClr>
                <a:srgbClr val="0070C0"/>
              </a:buClr>
              <a:buFont typeface="Wingdings 3" panose="05040102010807070707" pitchFamily="18" charset="2"/>
              <a:buChar char=""/>
            </a:pPr>
            <a:r>
              <a:rPr lang="en-US" sz="1850" dirty="0"/>
              <a:t>The internet is constantly changing and evolving. </a:t>
            </a:r>
            <a:r>
              <a:rPr lang="en-US" sz="1850" dirty="0" smtClean="0"/>
              <a:t>E.g.:</a:t>
            </a:r>
            <a:endParaRPr lang="en-US" sz="1850" dirty="0"/>
          </a:p>
          <a:p>
            <a:pPr marL="620713" indent="-258763">
              <a:buClr>
                <a:srgbClr val="0070C0"/>
              </a:buClr>
              <a:buFont typeface="Wingdings" panose="05000000000000000000" pitchFamily="2" charset="2"/>
              <a:buChar char="§"/>
            </a:pPr>
            <a:r>
              <a:rPr lang="en-US" sz="1850" dirty="0" smtClean="0"/>
              <a:t>Every </a:t>
            </a:r>
            <a:r>
              <a:rPr lang="en-US" sz="1850" dirty="0"/>
              <a:t>day, newly bought devices connect to it.</a:t>
            </a:r>
          </a:p>
          <a:p>
            <a:pPr marL="620713" indent="-258763">
              <a:buClr>
                <a:srgbClr val="0070C0"/>
              </a:buClr>
              <a:buFont typeface="Wingdings" panose="05000000000000000000" pitchFamily="2" charset="2"/>
              <a:buChar char="§"/>
            </a:pPr>
            <a:r>
              <a:rPr lang="en-US" sz="1850" dirty="0" smtClean="0"/>
              <a:t>The </a:t>
            </a:r>
            <a:r>
              <a:rPr lang="en-US" sz="1850" dirty="0"/>
              <a:t>internet is expanding geographically as remote regions are connected through the installation of cables or through satellite communication.</a:t>
            </a:r>
          </a:p>
          <a:p>
            <a:pPr marL="620713" indent="-258763">
              <a:buClr>
                <a:srgbClr val="0070C0"/>
              </a:buClr>
              <a:buFont typeface="Wingdings" panose="05000000000000000000" pitchFamily="2" charset="2"/>
              <a:buChar char="§"/>
            </a:pPr>
            <a:r>
              <a:rPr lang="en-US" sz="1850" dirty="0" smtClean="0"/>
              <a:t>The </a:t>
            </a:r>
            <a:r>
              <a:rPr lang="en-US" sz="1850" dirty="0"/>
              <a:t>data it holds constantly changes as organisations add, edit and delete data from their websites, and social networking users add and remove data.</a:t>
            </a:r>
          </a:p>
          <a:p>
            <a:pPr marL="620713" indent="-258763">
              <a:buClr>
                <a:srgbClr val="0070C0"/>
              </a:buClr>
              <a:buFont typeface="Wingdings" panose="05000000000000000000" pitchFamily="2" charset="2"/>
              <a:buChar char="§"/>
            </a:pPr>
            <a:r>
              <a:rPr lang="en-US" sz="1850" dirty="0" smtClean="0"/>
              <a:t>Newer </a:t>
            </a:r>
            <a:r>
              <a:rPr lang="en-US" sz="1850" dirty="0"/>
              <a:t>technologies allow the range of facilities to expand. For example, the introduction of broadband connections has encouraged the growth of internet- based, on-demand television services.</a:t>
            </a:r>
          </a:p>
          <a:p>
            <a:pPr marL="361950" indent="-361950">
              <a:buClr>
                <a:srgbClr val="0070C0"/>
              </a:buClr>
              <a:buFont typeface="Wingdings 3" panose="05040102010807070707" pitchFamily="18" charset="2"/>
              <a:buChar char=""/>
            </a:pPr>
            <a:r>
              <a:rPr lang="en-US" sz="1850" dirty="0"/>
              <a:t>The huge scale and size of the internet means that using it has many benefits and drawbacks for organisations, businesses and individuals.</a:t>
            </a:r>
          </a:p>
        </p:txBody>
      </p:sp>
      <p:sp>
        <p:nvSpPr>
          <p:cNvPr id="9" name="Rectangle 8"/>
          <p:cNvSpPr/>
          <p:nvPr/>
        </p:nvSpPr>
        <p:spPr>
          <a:xfrm>
            <a:off x="6333702" y="1124744"/>
            <a:ext cx="2606289" cy="2246769"/>
          </a:xfrm>
          <a:prstGeom prst="rect">
            <a:avLst/>
          </a:prstGeom>
          <a:solidFill>
            <a:schemeClr val="accent1">
              <a:lumMod val="20000"/>
              <a:lumOff val="80000"/>
            </a:schemeClr>
          </a:solidFill>
          <a:ln w="57150">
            <a:solidFill>
              <a:srgbClr val="002060"/>
            </a:solidFill>
          </a:ln>
        </p:spPr>
        <p:txBody>
          <a:bodyPr wrap="square">
            <a:spAutoFit/>
          </a:bodyPr>
          <a:lstStyle/>
          <a:p>
            <a:r>
              <a:rPr lang="en-US" sz="2000" b="1" dirty="0">
                <a:solidFill>
                  <a:srgbClr val="C00000"/>
                </a:solidFill>
              </a:rPr>
              <a:t>Discussion Point</a:t>
            </a:r>
          </a:p>
          <a:p>
            <a:r>
              <a:rPr lang="en-US" sz="2000" dirty="0"/>
              <a:t>What would your life be like if you did not have the internet? What would be different? Would it be better or worse</a:t>
            </a:r>
            <a:endParaRPr lang="en-GB" sz="2000"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1078849">
            <a:off x="8710443" y="998097"/>
            <a:ext cx="405810" cy="379306"/>
          </a:xfrm>
          <a:prstGeom prst="ellipse">
            <a:avLst/>
          </a:prstGeom>
          <a:solidFill>
            <a:srgbClr val="FFCCCC"/>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02060"/>
                </a:solidFill>
                <a:latin typeface="Arial" panose="020B0604020202020204" pitchFamily="34" charset="0"/>
                <a:cs typeface="Arial" panose="020B0604020202020204" pitchFamily="34" charset="0"/>
              </a:rPr>
              <a:t>!</a:t>
            </a:r>
            <a:endParaRPr lang="en-GB" sz="1950" b="1" dirty="0">
              <a:solidFill>
                <a:srgbClr val="002060"/>
              </a:solidFill>
              <a:latin typeface="Arial" panose="020B0604020202020204" pitchFamily="34" charset="0"/>
              <a:cs typeface="Arial" panose="020B0604020202020204" pitchFamily="34" charset="0"/>
            </a:endParaRPr>
          </a:p>
        </p:txBody>
      </p:sp>
      <p:pic>
        <p:nvPicPr>
          <p:cNvPr id="23554" name="Picture 2" descr="Image result for the world before the interne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59195" y="3466250"/>
            <a:ext cx="2080795" cy="1546926"/>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the world before the intern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9195" y="5075130"/>
            <a:ext cx="2084759" cy="1568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98183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86</a:t>
            </a:r>
            <a:endParaRPr lang="en-GB" sz="113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934959349"/>
              </p:ext>
            </p:extLst>
          </p:nvPr>
        </p:nvGraphicFramePr>
        <p:xfrm>
          <a:off x="179512" y="1124744"/>
          <a:ext cx="8784976" cy="5561584"/>
        </p:xfrm>
        <a:graphic>
          <a:graphicData uri="http://schemas.openxmlformats.org/drawingml/2006/table">
            <a:tbl>
              <a:tblPr firstRow="1" bandRow="1">
                <a:tableStyleId>{5A111915-BE36-4E01-A7E5-04B1672EAD32}</a:tableStyleId>
              </a:tblPr>
              <a:tblGrid>
                <a:gridCol w="3672408"/>
                <a:gridCol w="5112568"/>
              </a:tblGrid>
              <a:tr h="370840">
                <a:tc>
                  <a:txBody>
                    <a:bodyPr/>
                    <a:lstStyle/>
                    <a:p>
                      <a:r>
                        <a:rPr lang="en-US" dirty="0" smtClean="0">
                          <a:latin typeface="Arial" panose="020B0604020202020204" pitchFamily="34" charset="0"/>
                          <a:cs typeface="Arial" panose="020B0604020202020204" pitchFamily="34" charset="0"/>
                        </a:rPr>
                        <a:t>Benefits of using the internet</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smtClean="0">
                          <a:latin typeface="Arial" panose="020B0604020202020204" pitchFamily="34" charset="0"/>
                          <a:cs typeface="Arial" panose="020B0604020202020204" pitchFamily="34" charset="0"/>
                        </a:rPr>
                        <a:t>Drawbacks of using the internet</a:t>
                      </a:r>
                      <a:endParaRPr lang="en-GB" b="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Information</a:t>
                      </a:r>
                      <a:r>
                        <a:rPr lang="en-US" dirty="0" smtClean="0">
                          <a:latin typeface="Arial" panose="020B0604020202020204" pitchFamily="34" charset="0"/>
                          <a:cs typeface="Arial" panose="020B0604020202020204" pitchFamily="34" charset="0"/>
                        </a:rPr>
                        <a:t>. A vast range of information is available on virtually any topic.</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Incorrect information. Anyone can publish </a:t>
                      </a:r>
                      <a:r>
                        <a:rPr lang="en-US" dirty="0" smtClean="0">
                          <a:latin typeface="Arial" panose="020B0604020202020204" pitchFamily="34" charset="0"/>
                          <a:cs typeface="Arial" panose="020B0604020202020204" pitchFamily="34" charset="0"/>
                        </a:rPr>
                        <a:t>information on the internet. This means that some of the information available is inaccurate, out of date, incomplete or simply incorrect.</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Global audience</a:t>
                      </a:r>
                      <a:r>
                        <a:rPr lang="en-US" dirty="0" smtClean="0">
                          <a:latin typeface="Arial" panose="020B0604020202020204" pitchFamily="34" charset="0"/>
                          <a:cs typeface="Arial" panose="020B0604020202020204" pitchFamily="34" charset="0"/>
                        </a:rPr>
                        <a:t>. The internet is worldwide, therefore contributors have a global audience.</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60" b="1" kern="1200" dirty="0" err="1" smtClean="0">
                          <a:solidFill>
                            <a:schemeClr val="tx2"/>
                          </a:solidFill>
                          <a:latin typeface="Arial" panose="020B0604020202020204" pitchFamily="34" charset="0"/>
                          <a:ea typeface="+mn-ea"/>
                          <a:cs typeface="Arial" panose="020B0604020202020204" pitchFamily="34" charset="0"/>
                        </a:rPr>
                        <a:t>Unsavoury</a:t>
                      </a:r>
                      <a:r>
                        <a:rPr kumimoji="0" lang="en-US" sz="1660" b="1" kern="1200" dirty="0" smtClean="0">
                          <a:solidFill>
                            <a:schemeClr val="tx2"/>
                          </a:solidFill>
                          <a:latin typeface="Arial" panose="020B0604020202020204" pitchFamily="34" charset="0"/>
                          <a:ea typeface="+mn-ea"/>
                          <a:cs typeface="Arial" panose="020B0604020202020204" pitchFamily="34" charset="0"/>
                        </a:rPr>
                        <a:t> behaviour</a:t>
                      </a:r>
                      <a:r>
                        <a:rPr lang="en-US" dirty="0" smtClean="0">
                          <a:latin typeface="Arial" panose="020B0604020202020204" pitchFamily="34" charset="0"/>
                          <a:cs typeface="Arial" panose="020B0604020202020204" pitchFamily="34" charset="0"/>
                        </a:rPr>
                        <a:t>. One serious problem with the internet is that it allows people to interact anonymously with other people. Users are unsure with whom they are really communicating.</a:t>
                      </a:r>
                    </a:p>
                    <a:p>
                      <a:r>
                        <a:rPr lang="en-US" dirty="0" smtClean="0">
                          <a:latin typeface="Arial" panose="020B0604020202020204" pitchFamily="34" charset="0"/>
                          <a:cs typeface="Arial" panose="020B0604020202020204" pitchFamily="34" charset="0"/>
                        </a:rPr>
                        <a:t>This means that people can make up fake identities in order to cyberbully, intimidate, steal and commit abuse.</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Immediate transmission of information</a:t>
                      </a:r>
                      <a:r>
                        <a:rPr lang="en-US" dirty="0" smtClean="0">
                          <a:latin typeface="Arial" panose="020B0604020202020204" pitchFamily="34" charset="0"/>
                          <a:cs typeface="Arial" panose="020B0604020202020204" pitchFamily="34" charset="0"/>
                        </a:rPr>
                        <a:t>. Users can send messages immediately across the world. Postings on news sites and social media can be seen immediately by an audience.</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Hacking</a:t>
                      </a:r>
                      <a:r>
                        <a:rPr lang="en-US" dirty="0" smtClean="0">
                          <a:latin typeface="Arial" panose="020B0604020202020204" pitchFamily="34" charset="0"/>
                          <a:cs typeface="Arial" panose="020B0604020202020204" pitchFamily="34" charset="0"/>
                        </a:rPr>
                        <a:t>. Some users may use the internet to attempt to gain access to other users’ computers. This is often in an attempt to steal personal data or to crash websites. Protection against hacking can be expensive to an organisation.</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8193991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86</a:t>
            </a:r>
            <a:endParaRPr lang="en-GB" sz="113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086450762"/>
              </p:ext>
            </p:extLst>
          </p:nvPr>
        </p:nvGraphicFramePr>
        <p:xfrm>
          <a:off x="179512" y="1124744"/>
          <a:ext cx="8784976" cy="5491480"/>
        </p:xfrm>
        <a:graphic>
          <a:graphicData uri="http://schemas.openxmlformats.org/drawingml/2006/table">
            <a:tbl>
              <a:tblPr firstRow="1" bandRow="1">
                <a:tableStyleId>{5A111915-BE36-4E01-A7E5-04B1672EAD32}</a:tableStyleId>
              </a:tblPr>
              <a:tblGrid>
                <a:gridCol w="3960440"/>
                <a:gridCol w="4824536"/>
              </a:tblGrid>
              <a:tr h="370840">
                <a:tc>
                  <a:txBody>
                    <a:bodyPr/>
                    <a:lstStyle/>
                    <a:p>
                      <a:r>
                        <a:rPr lang="en-US" dirty="0" smtClean="0">
                          <a:latin typeface="Arial" panose="020B0604020202020204" pitchFamily="34" charset="0"/>
                          <a:cs typeface="Arial" panose="020B0604020202020204" pitchFamily="34" charset="0"/>
                        </a:rPr>
                        <a:t>Benefits of using the internet</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0" dirty="0" smtClean="0">
                          <a:latin typeface="Arial" panose="020B0604020202020204" pitchFamily="34" charset="0"/>
                          <a:cs typeface="Arial" panose="020B0604020202020204" pitchFamily="34" charset="0"/>
                        </a:rPr>
                        <a:t>Drawbacks of using the internet</a:t>
                      </a:r>
                      <a:endParaRPr lang="en-GB" b="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Immediate availability of services</a:t>
                      </a:r>
                      <a:r>
                        <a:rPr lang="en-US" dirty="0" smtClean="0">
                          <a:latin typeface="Arial" panose="020B0604020202020204" pitchFamily="34" charset="0"/>
                          <a:cs typeface="Arial" panose="020B0604020202020204" pitchFamily="34" charset="0"/>
                        </a:rPr>
                        <a:t>. Users can quickly access services such as to bank online, book medical appointments, pay bills and book tickets for transport and for leisure.</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Viruses</a:t>
                      </a:r>
                      <a:r>
                        <a:rPr lang="en-US" dirty="0" smtClean="0">
                          <a:latin typeface="Arial" panose="020B0604020202020204" pitchFamily="34" charset="0"/>
                          <a:cs typeface="Arial" panose="020B0604020202020204" pitchFamily="34" charset="0"/>
                        </a:rPr>
                        <a:t>. An organisation or individual will need to protect their computer against viruses. A virus is malicious software installed on a computer without consent or knowledge. Removal of a virus can be a difficult job.</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International ecommerce</a:t>
                      </a:r>
                      <a:r>
                        <a:rPr lang="en-US" dirty="0" smtClean="0">
                          <a:latin typeface="Arial" panose="020B0604020202020204" pitchFamily="34" charset="0"/>
                          <a:cs typeface="Arial" panose="020B0604020202020204" pitchFamily="34" charset="0"/>
                        </a:rPr>
                        <a:t>. Users have access to online shops 24 hours a day and products from all over the world. Companies can also market products to consumers nationally and internationally.</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Identity theft</a:t>
                      </a:r>
                      <a:r>
                        <a:rPr lang="en-US" dirty="0" smtClean="0">
                          <a:latin typeface="Arial" panose="020B0604020202020204" pitchFamily="34" charset="0"/>
                          <a:cs typeface="Arial" panose="020B0604020202020204" pitchFamily="34" charset="0"/>
                        </a:rPr>
                        <a:t> through phishing and pharming. Phishing uses fake emails pretending to be from an organisation. Phishing emails deceive users into giving their personal data by tricking them into following a link to a fake website. The website asks them to enter personal details. Once gathered, this data is used for criminal activities. Pharming works in a similar way. When users attempt to visit a known website, they are instead directed to a fake website that looks just like the real one.</a:t>
                      </a:r>
                    </a:p>
                    <a:p>
                      <a:r>
                        <a:rPr lang="en-US" dirty="0" smtClean="0">
                          <a:latin typeface="Arial" panose="020B0604020202020204" pitchFamily="34" charset="0"/>
                          <a:cs typeface="Arial" panose="020B0604020202020204" pitchFamily="34" charset="0"/>
                        </a:rPr>
                        <a:t>The cost of identity theft to individuals and businesses can be enormous.</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564334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86</a:t>
            </a:r>
            <a:endParaRPr lang="en-GB" sz="113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533285973"/>
              </p:ext>
            </p:extLst>
          </p:nvPr>
        </p:nvGraphicFramePr>
        <p:xfrm>
          <a:off x="179512" y="1124744"/>
          <a:ext cx="8784976" cy="5451856"/>
        </p:xfrm>
        <a:graphic>
          <a:graphicData uri="http://schemas.openxmlformats.org/drawingml/2006/table">
            <a:tbl>
              <a:tblPr firstRow="1" bandRow="1">
                <a:tableStyleId>{5A111915-BE36-4E01-A7E5-04B1672EAD32}</a:tableStyleId>
              </a:tblPr>
              <a:tblGrid>
                <a:gridCol w="3312368"/>
                <a:gridCol w="5472608"/>
              </a:tblGrid>
              <a:tr h="370840">
                <a:tc>
                  <a:txBody>
                    <a:bodyPr/>
                    <a:lstStyle/>
                    <a:p>
                      <a:r>
                        <a:rPr lang="en-US" sz="1660" dirty="0" smtClean="0">
                          <a:latin typeface="Arial" panose="020B0604020202020204" pitchFamily="34" charset="0"/>
                          <a:cs typeface="Arial" panose="020B0604020202020204" pitchFamily="34" charset="0"/>
                        </a:rPr>
                        <a:t>Benefits of using the internet</a:t>
                      </a:r>
                      <a:endParaRPr lang="en-GB" sz="166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60" b="0" dirty="0" smtClean="0">
                          <a:latin typeface="Arial" panose="020B0604020202020204" pitchFamily="34" charset="0"/>
                          <a:cs typeface="Arial" panose="020B0604020202020204" pitchFamily="34" charset="0"/>
                        </a:rPr>
                        <a:t>Drawbacks of using the internet</a:t>
                      </a:r>
                      <a:endParaRPr lang="en-GB" sz="1660" b="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Entertainment</a:t>
                      </a:r>
                      <a:r>
                        <a:rPr lang="en-US" sz="1660" dirty="0" smtClean="0">
                          <a:latin typeface="Arial" panose="020B0604020202020204" pitchFamily="34" charset="0"/>
                          <a:cs typeface="Arial" panose="020B0604020202020204" pitchFamily="34" charset="0"/>
                        </a:rPr>
                        <a:t>. Products such as software, music, films and books can be purchased and immediately downloaded. Users can play online games, or join in multiplayer games over the internet.</a:t>
                      </a:r>
                      <a:endParaRPr lang="en-GB" sz="166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Unsuitable material</a:t>
                      </a:r>
                      <a:r>
                        <a:rPr lang="en-US" sz="1660" dirty="0" smtClean="0">
                          <a:latin typeface="Arial" panose="020B0604020202020204" pitchFamily="34" charset="0"/>
                          <a:cs typeface="Arial" panose="020B0604020202020204" pitchFamily="34" charset="0"/>
                        </a:rPr>
                        <a:t>. The free nature of the internet means that unsuitable content is present, such as pornography, graphic violence, promotion of terrorism, torture and physical and written abuse. Social networking allows anyone to publicly abuse friends, colleagues, celebrity figures and people in the news, often with little consequence to the offender.</a:t>
                      </a:r>
                      <a:endParaRPr lang="en-GB" sz="166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Free education</a:t>
                      </a:r>
                      <a:r>
                        <a:rPr lang="en-US" sz="1660" dirty="0" smtClean="0">
                          <a:latin typeface="Arial" panose="020B0604020202020204" pitchFamily="34" charset="0"/>
                          <a:cs typeface="Arial" panose="020B0604020202020204" pitchFamily="34" charset="0"/>
                        </a:rPr>
                        <a:t>. Many free online tutorials and educational resources are available to help people learn new skills or knowledge.</a:t>
                      </a:r>
                      <a:endParaRPr lang="en-GB" sz="166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Spamming</a:t>
                      </a:r>
                      <a:r>
                        <a:rPr lang="en-US" sz="1660" dirty="0" smtClean="0">
                          <a:latin typeface="Arial" panose="020B0604020202020204" pitchFamily="34" charset="0"/>
                          <a:cs typeface="Arial" panose="020B0604020202020204" pitchFamily="34" charset="0"/>
                        </a:rPr>
                        <a:t>. The ease of communication means that anyone can generate and transmit unwanted emails to millions of users. It is estimated that 69% of emails sent in 2014 were spam.</a:t>
                      </a:r>
                      <a:endParaRPr lang="en-GB" sz="166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US" sz="1660" b="1" kern="1200" dirty="0" smtClean="0">
                          <a:solidFill>
                            <a:schemeClr val="tx2"/>
                          </a:solidFill>
                          <a:latin typeface="Arial" panose="020B0604020202020204" pitchFamily="34" charset="0"/>
                          <a:ea typeface="+mn-ea"/>
                          <a:cs typeface="Arial" panose="020B0604020202020204" pitchFamily="34" charset="0"/>
                        </a:rPr>
                        <a:t>Social networking</a:t>
                      </a:r>
                      <a:r>
                        <a:rPr lang="en-US" sz="1660" dirty="0" smtClean="0">
                          <a:latin typeface="Arial" panose="020B0604020202020204" pitchFamily="34" charset="0"/>
                          <a:cs typeface="Arial" panose="020B0604020202020204" pitchFamily="34" charset="0"/>
                        </a:rPr>
                        <a:t>. The internet allows families, friends, organisations and businesses to regularly communicate, share and engage in social activities.</a:t>
                      </a:r>
                      <a:endParaRPr lang="en-GB" sz="166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60" b="1" dirty="0" smtClean="0">
                          <a:solidFill>
                            <a:schemeClr val="tx2"/>
                          </a:solidFill>
                          <a:latin typeface="Arial" panose="020B0604020202020204" pitchFamily="34" charset="0"/>
                          <a:cs typeface="Arial" panose="020B0604020202020204" pitchFamily="34" charset="0"/>
                        </a:rPr>
                        <a:t>Online addiction</a:t>
                      </a:r>
                      <a:r>
                        <a:rPr lang="en-US" sz="1660" dirty="0" smtClean="0">
                          <a:latin typeface="Arial" panose="020B0604020202020204" pitchFamily="34" charset="0"/>
                          <a:cs typeface="Arial" panose="020B0604020202020204" pitchFamily="34" charset="0"/>
                        </a:rPr>
                        <a:t>. Some people have difficulty separating virtual environments from reality. Others find virtual worlds, such as those in massively multiplayer online role-playing games (MMORPGs) more alluring and comforting than the real world. They feel safer and happier in these</a:t>
                      </a:r>
                      <a:r>
                        <a:rPr lang="en-US" sz="1660" baseline="0" dirty="0" smtClean="0">
                          <a:latin typeface="Arial" panose="020B0604020202020204" pitchFamily="34" charset="0"/>
                          <a:cs typeface="Arial" panose="020B0604020202020204" pitchFamily="34" charset="0"/>
                        </a:rPr>
                        <a:t> environments</a:t>
                      </a:r>
                      <a:r>
                        <a:rPr lang="en-US" sz="1660" dirty="0" smtClean="0">
                          <a:latin typeface="Arial" panose="020B0604020202020204" pitchFamily="34" charset="0"/>
                          <a:cs typeface="Arial" panose="020B0604020202020204" pitchFamily="34" charset="0"/>
                        </a:rPr>
                        <a:t> than they do in real life. This can lead to social isolation and insecurity.</a:t>
                      </a:r>
                      <a:endParaRPr lang="en-GB" sz="166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212050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600" dirty="0" smtClean="0"/>
              <a:t>6.2 – </a:t>
            </a:r>
            <a:r>
              <a:rPr lang="en-US" sz="3600" dirty="0" smtClean="0"/>
              <a:t>The Internet</a:t>
            </a:r>
            <a:endParaRPr lang="en-US" sz="36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87</a:t>
            </a:r>
            <a:endParaRPr lang="en-GB" sz="113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353886457"/>
              </p:ext>
            </p:extLst>
          </p:nvPr>
        </p:nvGraphicFramePr>
        <p:xfrm>
          <a:off x="179512" y="1124744"/>
          <a:ext cx="8712968" cy="5491480"/>
        </p:xfrm>
        <a:graphic>
          <a:graphicData uri="http://schemas.openxmlformats.org/drawingml/2006/table">
            <a:tbl>
              <a:tblPr firstRow="1" bandRow="1">
                <a:tableStyleId>{5A111915-BE36-4E01-A7E5-04B1672EAD32}</a:tableStyleId>
              </a:tblPr>
              <a:tblGrid>
                <a:gridCol w="8712968"/>
              </a:tblGrid>
              <a:tr h="370840">
                <a:tc>
                  <a:txBody>
                    <a:bodyPr/>
                    <a:lstStyle/>
                    <a:p>
                      <a:r>
                        <a:rPr lang="en-US" dirty="0" smtClean="0">
                          <a:latin typeface="Arial" panose="020B0604020202020204" pitchFamily="34" charset="0"/>
                          <a:cs typeface="Arial" panose="020B0604020202020204" pitchFamily="34" charset="0"/>
                        </a:rPr>
                        <a:t>Benefits of using the internet</a:t>
                      </a:r>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b="1" dirty="0" smtClean="0">
                          <a:solidFill>
                            <a:schemeClr val="tx2"/>
                          </a:solidFill>
                          <a:latin typeface="Arial" panose="020B0604020202020204" pitchFamily="34" charset="0"/>
                          <a:cs typeface="Arial" panose="020B0604020202020204" pitchFamily="34" charset="0"/>
                        </a:rPr>
                        <a:t>Up-to-date news</a:t>
                      </a:r>
                      <a:r>
                        <a:rPr lang="en-US" sz="1700" dirty="0" smtClean="0">
                          <a:latin typeface="Arial" panose="020B0604020202020204" pitchFamily="34" charset="0"/>
                          <a:cs typeface="Arial" panose="020B0604020202020204" pitchFamily="34" charset="0"/>
                        </a:rPr>
                        <a:t>. News stories on the internet can be read as soon as they are published.</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b="1" dirty="0" smtClean="0">
                          <a:solidFill>
                            <a:schemeClr val="tx2"/>
                          </a:solidFill>
                          <a:latin typeface="Arial" panose="020B0604020202020204" pitchFamily="34" charset="0"/>
                          <a:cs typeface="Arial" panose="020B0604020202020204" pitchFamily="34" charset="0"/>
                        </a:rPr>
                        <a:t>Reduction in costs to businesses and organisations</a:t>
                      </a:r>
                      <a:r>
                        <a:rPr lang="en-US" sz="1700" dirty="0" smtClean="0">
                          <a:latin typeface="Arial" panose="020B0604020202020204" pitchFamily="34" charset="0"/>
                          <a:cs typeface="Arial" panose="020B0604020202020204" pitchFamily="34" charset="0"/>
                        </a:rPr>
                        <a:t>. Marketing over the internet, especially through social media, can be extremely cheap compared with traditional advertising and promotional methods.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b="1" dirty="0" smtClean="0">
                          <a:solidFill>
                            <a:schemeClr val="tx2"/>
                          </a:solidFill>
                          <a:latin typeface="Arial" panose="020B0604020202020204" pitchFamily="34" charset="0"/>
                          <a:cs typeface="Arial" panose="020B0604020202020204" pitchFamily="34" charset="0"/>
                        </a:rPr>
                        <a:t>Feedback</a:t>
                      </a:r>
                      <a:r>
                        <a:rPr lang="en-US" sz="1700" dirty="0" smtClean="0">
                          <a:latin typeface="Arial" panose="020B0604020202020204" pitchFamily="34" charset="0"/>
                          <a:cs typeface="Arial" panose="020B0604020202020204" pitchFamily="34" charset="0"/>
                        </a:rPr>
                        <a:t>. The internet has allowed companies and organisations to easily gain feedback on products and devices through rating systems, comments, online surveys and ‘likes’ on social media.</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b="1" dirty="0" smtClean="0">
                          <a:solidFill>
                            <a:schemeClr val="tx2"/>
                          </a:solidFill>
                          <a:latin typeface="Arial" panose="020B0604020202020204" pitchFamily="34" charset="0"/>
                          <a:cs typeface="Arial" panose="020B0604020202020204" pitchFamily="34" charset="0"/>
                        </a:rPr>
                        <a:t>Big data</a:t>
                      </a:r>
                      <a:r>
                        <a:rPr lang="en-US" sz="1700" dirty="0" smtClean="0">
                          <a:latin typeface="Arial" panose="020B0604020202020204" pitchFamily="34" charset="0"/>
                          <a:cs typeface="Arial" panose="020B0604020202020204" pitchFamily="34" charset="0"/>
                        </a:rPr>
                        <a:t>. The nature of the internet allows vast : mounts of data to be collected by organisations. User behaviour on websites can be monitored, such as the choice of products a person buys, or what information searches they make. Social networking sites collect : eta on what news items are trending, and what users like and dislike. Apps on smartphones collect data about online habits and behaviour. All of this : collected data can be analysed by researchers or sold to businesses for marketing purposes.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00" b="1" dirty="0" smtClean="0">
                          <a:solidFill>
                            <a:schemeClr val="tx2"/>
                          </a:solidFill>
                          <a:latin typeface="Arial" panose="020B0604020202020204" pitchFamily="34" charset="0"/>
                          <a:cs typeface="Arial" panose="020B0604020202020204" pitchFamily="34" charset="0"/>
                        </a:rPr>
                        <a:t>New. communication applications</a:t>
                      </a:r>
                      <a:r>
                        <a:rPr lang="en-US" sz="1700" dirty="0" smtClean="0">
                          <a:latin typeface="Arial" panose="020B0604020202020204" pitchFamily="34" charset="0"/>
                          <a:cs typeface="Arial" panose="020B0604020202020204" pitchFamily="34" charset="0"/>
                        </a:rPr>
                        <a:t>. The internet allows communication applications that previously were not possible. E.g., home security cameras can be monitored while the householder is away from home.</a:t>
                      </a:r>
                      <a:r>
                        <a:rPr lang="en-US" sz="1700" baseline="0" dirty="0" smtClean="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Central heating can be remotely switched on or off - using a smartphone app.</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07923425"/>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6.3 – </a:t>
            </a:r>
            <a:r>
              <a:rPr lang="en-US" sz="4000" dirty="0" smtClean="0"/>
              <a:t>The World Wide Web</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87</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6408712" cy="5586145"/>
          </a:xfrm>
          <a:prstGeom prst="rect">
            <a:avLst/>
          </a:prstGeom>
        </p:spPr>
        <p:txBody>
          <a:bodyPr wrap="square">
            <a:spAutoFit/>
          </a:bodyPr>
          <a:lstStyle/>
          <a:p>
            <a:pPr marL="361950" indent="-361950">
              <a:buClr>
                <a:srgbClr val="0070C0"/>
              </a:buClr>
            </a:pPr>
            <a:r>
              <a:rPr lang="en-US" sz="2100" b="1" dirty="0" smtClean="0">
                <a:solidFill>
                  <a:schemeClr val="tx2"/>
                </a:solidFill>
              </a:rPr>
              <a:t>The World Wide Web</a:t>
            </a:r>
          </a:p>
          <a:p>
            <a:pPr marL="361950" indent="-361950">
              <a:buClr>
                <a:srgbClr val="0070C0"/>
              </a:buClr>
              <a:buFont typeface="Wingdings 3" panose="05040102010807070707" pitchFamily="18" charset="2"/>
              <a:buChar char=""/>
            </a:pPr>
            <a:r>
              <a:rPr lang="en-US" sz="2100" dirty="0" smtClean="0"/>
              <a:t>The </a:t>
            </a:r>
            <a:r>
              <a:rPr lang="en-US" sz="2100" dirty="0"/>
              <a:t>term ‘internet’ describes the physical, global network </a:t>
            </a:r>
            <a:r>
              <a:rPr lang="en-US" sz="2100" dirty="0" smtClean="0"/>
              <a:t>of computers</a:t>
            </a:r>
            <a:r>
              <a:rPr lang="en-US" sz="2100" dirty="0"/>
              <a:t>. The internet does not actually contain any </a:t>
            </a:r>
            <a:r>
              <a:rPr lang="en-US" sz="2100" dirty="0" smtClean="0"/>
              <a:t>information</a:t>
            </a:r>
            <a:r>
              <a:rPr lang="en-US" sz="2100" dirty="0"/>
              <a:t>. It is a physical infrastructure.</a:t>
            </a:r>
          </a:p>
          <a:p>
            <a:pPr marL="361950" indent="-361950">
              <a:buClr>
                <a:srgbClr val="0070C0"/>
              </a:buClr>
              <a:buFont typeface="Wingdings 3" panose="05040102010807070707" pitchFamily="18" charset="2"/>
              <a:buChar char=""/>
            </a:pPr>
            <a:r>
              <a:rPr lang="en-US" sz="2100" dirty="0" smtClean="0"/>
              <a:t>The </a:t>
            </a:r>
            <a:r>
              <a:rPr lang="en-US" sz="2100" dirty="0"/>
              <a:t>World Wide Web is an information system comprising </a:t>
            </a:r>
            <a:r>
              <a:rPr lang="en-US" sz="2100" dirty="0" smtClean="0"/>
              <a:t>of documents</a:t>
            </a:r>
            <a:r>
              <a:rPr lang="en-US" sz="2100" dirty="0"/>
              <a:t>, images, videos and sounds. It uses the </a:t>
            </a:r>
            <a:r>
              <a:rPr lang="en-US" sz="2100" dirty="0" smtClean="0"/>
              <a:t>internet </a:t>
            </a:r>
            <a:r>
              <a:rPr lang="en-US" sz="2100" dirty="0"/>
              <a:t>as its base. Users access this information through </a:t>
            </a:r>
            <a:r>
              <a:rPr lang="en-US" sz="2100" dirty="0" smtClean="0"/>
              <a:t>websites </a:t>
            </a:r>
            <a:r>
              <a:rPr lang="en-US" sz="2100" dirty="0"/>
              <a:t>and web pages, which are accessed through the </a:t>
            </a:r>
            <a:r>
              <a:rPr lang="en-US" sz="2100" b="1" dirty="0">
                <a:solidFill>
                  <a:schemeClr val="tx2"/>
                </a:solidFill>
              </a:rPr>
              <a:t>web browser</a:t>
            </a:r>
            <a:r>
              <a:rPr lang="en-US" sz="2100" dirty="0"/>
              <a:t>.</a:t>
            </a:r>
          </a:p>
          <a:p>
            <a:pPr marL="361950" indent="-361950">
              <a:buClr>
                <a:srgbClr val="0070C0"/>
              </a:buClr>
              <a:buFont typeface="Wingdings 3" panose="05040102010807070707" pitchFamily="18" charset="2"/>
              <a:buChar char=""/>
            </a:pPr>
            <a:r>
              <a:rPr lang="en-US" sz="2100" dirty="0"/>
              <a:t>The concept of the World Wide Web was developed by </a:t>
            </a:r>
            <a:r>
              <a:rPr lang="en-US" sz="2100" dirty="0" smtClean="0"/>
              <a:t>Tim Berners-Lee </a:t>
            </a:r>
            <a:r>
              <a:rPr lang="en-US" sz="2100" dirty="0"/>
              <a:t>in 1989 when he worked for CERN. Berners-Lee proposed a system for a more efficient communication system for CERN that allowed documents on an information system to be accessed via hyperlinks.</a:t>
            </a:r>
          </a:p>
        </p:txBody>
      </p:sp>
      <p:pic>
        <p:nvPicPr>
          <p:cNvPr id="25602" name="Picture 2" descr="Image result for tim berners le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588224" y="1124744"/>
            <a:ext cx="2328193"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Image result for arpan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3" y="3645024"/>
            <a:ext cx="2328193" cy="1594813"/>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Image result for internet fact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59194" y="5311844"/>
            <a:ext cx="1889269" cy="1335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74343"/>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6.3 – </a:t>
            </a:r>
            <a:r>
              <a:rPr lang="en-US" sz="4000" dirty="0" smtClean="0"/>
              <a:t>The World Wide Web</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87</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744"/>
            <a:ext cx="6364267" cy="5724644"/>
          </a:xfrm>
          <a:prstGeom prst="rect">
            <a:avLst/>
          </a:prstGeom>
        </p:spPr>
        <p:txBody>
          <a:bodyPr wrap="square">
            <a:spAutoFit/>
          </a:bodyPr>
          <a:lstStyle/>
          <a:p>
            <a:pPr marL="361950" indent="-361950">
              <a:buClr>
                <a:srgbClr val="0070C0"/>
              </a:buClr>
            </a:pPr>
            <a:r>
              <a:rPr lang="en-US" sz="1830" b="1" dirty="0" smtClean="0">
                <a:solidFill>
                  <a:schemeClr val="tx2"/>
                </a:solidFill>
              </a:rPr>
              <a:t>The World Wide Web</a:t>
            </a:r>
          </a:p>
          <a:p>
            <a:pPr marL="361950" indent="-361950">
              <a:buClr>
                <a:srgbClr val="0070C0"/>
              </a:buClr>
              <a:buFont typeface="Wingdings 3" panose="05040102010807070707" pitchFamily="18" charset="2"/>
              <a:buChar char=""/>
            </a:pPr>
            <a:r>
              <a:rPr lang="en-US" sz="1830" dirty="0" smtClean="0"/>
              <a:t>Berners-Lee </a:t>
            </a:r>
            <a:r>
              <a:rPr lang="en-US" sz="1830" dirty="0"/>
              <a:t>proposed a system for a more efficient communication system for CERN that allowed documents on an information system to be accessed via hyperlinks. He </a:t>
            </a:r>
            <a:r>
              <a:rPr lang="en-US" sz="1830" dirty="0" err="1"/>
              <a:t>realised</a:t>
            </a:r>
            <a:r>
              <a:rPr lang="en-US" sz="1830" dirty="0"/>
              <a:t> that any document could be accessed by a hyperlink, whether it is a text document, an image or a sound </a:t>
            </a:r>
            <a:r>
              <a:rPr lang="en-US" sz="1830" dirty="0" smtClean="0"/>
              <a:t>clip.</a:t>
            </a:r>
          </a:p>
          <a:p>
            <a:pPr marL="361950" indent="-361950">
              <a:buClr>
                <a:srgbClr val="0070C0"/>
              </a:buClr>
              <a:buFont typeface="Wingdings 3" panose="05040102010807070707" pitchFamily="18" charset="2"/>
              <a:buChar char=""/>
            </a:pPr>
            <a:r>
              <a:rPr lang="en-US" sz="1830" dirty="0" smtClean="0"/>
              <a:t>In </a:t>
            </a:r>
            <a:r>
              <a:rPr lang="en-US" sz="1830" dirty="0"/>
              <a:t>1990 Berners-Lee and Robert </a:t>
            </a:r>
            <a:r>
              <a:rPr lang="en-US" sz="1830" dirty="0" err="1"/>
              <a:t>Cailliau</a:t>
            </a:r>
            <a:r>
              <a:rPr lang="en-US" sz="1830" dirty="0"/>
              <a:t> published a proposal to build a World Wide Web of hypertext- linked documents that could be viewed by a browser. Documents would be stored on servers, with users’ computers acting as clients. From this proposal the World Wide Web was born and in 1991 it became available to the public.</a:t>
            </a:r>
          </a:p>
          <a:p>
            <a:pPr marL="361950" indent="-361950">
              <a:buClr>
                <a:srgbClr val="0070C0"/>
              </a:buClr>
              <a:buFont typeface="Wingdings 3" panose="05040102010807070707" pitchFamily="18" charset="2"/>
              <a:buChar char=""/>
            </a:pPr>
            <a:r>
              <a:rPr lang="en-US" sz="1830" dirty="0"/>
              <a:t>Today the World Wide Web is the basis for, among other things, national and international information sharing, banking, shopping, on-demand television broadcasting and social networking. It has billions of users, including businesses, organisations, governments, schools, colleges, universities and domestic users.</a:t>
            </a:r>
          </a:p>
        </p:txBody>
      </p:sp>
      <p:sp>
        <p:nvSpPr>
          <p:cNvPr id="6" name="Rectangle 5"/>
          <p:cNvSpPr/>
          <p:nvPr/>
        </p:nvSpPr>
        <p:spPr>
          <a:xfrm>
            <a:off x="6543779" y="1137518"/>
            <a:ext cx="2371575" cy="3693319"/>
          </a:xfrm>
          <a:prstGeom prst="rect">
            <a:avLst/>
          </a:prstGeom>
          <a:solidFill>
            <a:srgbClr val="FFDC6D"/>
          </a:solidFill>
          <a:ln w="57150">
            <a:solidFill>
              <a:srgbClr val="002060"/>
            </a:solidFill>
          </a:ln>
        </p:spPr>
        <p:txBody>
          <a:bodyPr wrap="square">
            <a:spAutoFit/>
          </a:bodyPr>
          <a:lstStyle/>
          <a:p>
            <a:pPr>
              <a:tabLst>
                <a:tab pos="1815704" algn="l"/>
              </a:tabLst>
            </a:pPr>
            <a:r>
              <a:rPr lang="en-US" b="1" dirty="0">
                <a:solidFill>
                  <a:srgbClr val="C00000"/>
                </a:solidFill>
                <a:latin typeface="Arial" panose="020B0604020202020204" pitchFamily="34" charset="0"/>
                <a:cs typeface="Arial" panose="020B0604020202020204" pitchFamily="34" charset="0"/>
              </a:rPr>
              <a:t>Key Terms</a:t>
            </a:r>
          </a:p>
          <a:p>
            <a:r>
              <a:rPr lang="en-US" b="1" dirty="0" smtClean="0"/>
              <a:t>Hyperlink</a:t>
            </a:r>
            <a:r>
              <a:rPr lang="en-US" dirty="0"/>
              <a:t>: a link that can be clicked to locate to another </a:t>
            </a:r>
            <a:r>
              <a:rPr lang="en-US" dirty="0" smtClean="0"/>
              <a:t>place </a:t>
            </a:r>
            <a:r>
              <a:rPr lang="en-US" dirty="0"/>
              <a:t>in a document, or a different document entirely </a:t>
            </a:r>
          </a:p>
          <a:p>
            <a:r>
              <a:rPr lang="en-US" b="1" dirty="0" smtClean="0"/>
              <a:t>Web </a:t>
            </a:r>
            <a:r>
              <a:rPr lang="en-US" b="1" dirty="0"/>
              <a:t>browser</a:t>
            </a:r>
            <a:r>
              <a:rPr lang="en-US" dirty="0"/>
              <a:t>: a software application for retrieving and ; resenting information on the World Wide Web</a:t>
            </a:r>
          </a:p>
        </p:txBody>
      </p:sp>
      <p:sp>
        <p:nvSpPr>
          <p:cNvPr id="7" name="Oval 6"/>
          <p:cNvSpPr/>
          <p:nvPr/>
        </p:nvSpPr>
        <p:spPr>
          <a:xfrm rot="1309147">
            <a:off x="8729822" y="1054865"/>
            <a:ext cx="325965"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pic>
        <p:nvPicPr>
          <p:cNvPr id="8" name="Picture 6" descr="Image result for internet fact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543779" y="4941168"/>
            <a:ext cx="2371575" cy="1676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4477"/>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6.4 – </a:t>
            </a:r>
            <a:r>
              <a:rPr lang="en-US" sz="3500" dirty="0" smtClean="0"/>
              <a:t>Communicating Using the Internet</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87</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8784976" cy="5755422"/>
          </a:xfrm>
          <a:prstGeom prst="rect">
            <a:avLst/>
          </a:prstGeom>
        </p:spPr>
        <p:txBody>
          <a:bodyPr wrap="square">
            <a:spAutoFit/>
          </a:bodyPr>
          <a:lstStyle/>
          <a:p>
            <a:pPr marL="361950" indent="-361950">
              <a:buClr>
                <a:srgbClr val="0070C0"/>
              </a:buClr>
            </a:pPr>
            <a:r>
              <a:rPr lang="en-US" sz="1600" b="1" dirty="0" smtClean="0">
                <a:solidFill>
                  <a:schemeClr val="tx2"/>
                </a:solidFill>
              </a:rPr>
              <a:t>Communicating </a:t>
            </a:r>
            <a:r>
              <a:rPr lang="en-US" sz="1600" b="1" dirty="0">
                <a:solidFill>
                  <a:schemeClr val="tx2"/>
                </a:solidFill>
              </a:rPr>
              <a:t>Using the Internet</a:t>
            </a:r>
            <a:endParaRPr lang="en-US" sz="1600" b="1" dirty="0" smtClean="0">
              <a:solidFill>
                <a:schemeClr val="tx2"/>
              </a:solidFill>
            </a:endParaRPr>
          </a:p>
          <a:p>
            <a:pPr marL="361950" indent="-361950">
              <a:buClr>
                <a:srgbClr val="0070C0"/>
              </a:buClr>
              <a:buFont typeface="Wingdings 3" panose="05040102010807070707" pitchFamily="18" charset="2"/>
              <a:buChar char=""/>
            </a:pPr>
            <a:r>
              <a:rPr lang="en-US" sz="1600" dirty="0"/>
              <a:t>The internet is for communication. It allows users </a:t>
            </a:r>
            <a:r>
              <a:rPr lang="en-US" sz="1600" dirty="0" smtClean="0"/>
              <a:t/>
            </a:r>
            <a:br>
              <a:rPr lang="en-US" sz="1600" dirty="0" smtClean="0"/>
            </a:br>
            <a:r>
              <a:rPr lang="en-US" sz="1600" dirty="0" smtClean="0"/>
              <a:t>to </a:t>
            </a:r>
            <a:r>
              <a:rPr lang="en-US" sz="1600" dirty="0"/>
              <a:t>communicate in several ways, including:</a:t>
            </a:r>
          </a:p>
          <a:p>
            <a:pPr marL="723900" indent="-361950">
              <a:buClr>
                <a:srgbClr val="0070C0"/>
              </a:buClr>
              <a:buFont typeface="Wingdings" panose="05000000000000000000" pitchFamily="2" charset="2"/>
              <a:buChar char="§"/>
            </a:pPr>
            <a:r>
              <a:rPr lang="en-US" sz="1600" dirty="0" smtClean="0"/>
              <a:t>instant </a:t>
            </a:r>
            <a:r>
              <a:rPr lang="en-US" sz="1600" dirty="0"/>
              <a:t>messaging (IM)</a:t>
            </a:r>
          </a:p>
          <a:p>
            <a:pPr marL="723900" indent="-361950">
              <a:buClr>
                <a:srgbClr val="0070C0"/>
              </a:buClr>
              <a:buFont typeface="Wingdings" panose="05000000000000000000" pitchFamily="2" charset="2"/>
              <a:buChar char="§"/>
            </a:pPr>
            <a:r>
              <a:rPr lang="en-US" sz="1600" dirty="0" smtClean="0"/>
              <a:t>voice </a:t>
            </a:r>
            <a:r>
              <a:rPr lang="en-US" sz="1600" dirty="0"/>
              <a:t>over IP (VOIP)</a:t>
            </a:r>
          </a:p>
          <a:p>
            <a:pPr marL="723900" indent="-361950">
              <a:buClr>
                <a:srgbClr val="0070C0"/>
              </a:buClr>
              <a:buFont typeface="Wingdings" panose="05000000000000000000" pitchFamily="2" charset="2"/>
              <a:buChar char="§"/>
            </a:pPr>
            <a:r>
              <a:rPr lang="en-US" sz="1600" dirty="0" smtClean="0"/>
              <a:t>news </a:t>
            </a:r>
            <a:r>
              <a:rPr lang="en-US" sz="1600" dirty="0"/>
              <a:t>services</a:t>
            </a:r>
            <a:r>
              <a:rPr lang="en-US" sz="1600" dirty="0" smtClean="0"/>
              <a:t>.</a:t>
            </a:r>
            <a:br>
              <a:rPr lang="en-US" sz="1600" dirty="0" smtClean="0"/>
            </a:br>
            <a:endParaRPr lang="en-US" sz="1200" dirty="0"/>
          </a:p>
          <a:p>
            <a:pPr marL="361950" indent="-361950">
              <a:buClr>
                <a:srgbClr val="0070C0"/>
              </a:buClr>
              <a:buFont typeface="Wingdings 3" panose="05040102010807070707" pitchFamily="18" charset="2"/>
              <a:buChar char=""/>
            </a:pPr>
            <a:r>
              <a:rPr lang="en-US" sz="1600" b="1" dirty="0">
                <a:solidFill>
                  <a:schemeClr val="tx2"/>
                </a:solidFill>
              </a:rPr>
              <a:t>Instant messaging (IM) </a:t>
            </a:r>
            <a:r>
              <a:rPr lang="en-US" sz="1600" dirty="0"/>
              <a:t>is a form of communication that allows real-time text transmission over a network, often the internet. </a:t>
            </a:r>
            <a:r>
              <a:rPr lang="en-US" sz="1600" dirty="0" smtClean="0"/>
              <a:t>Depending on the type </a:t>
            </a:r>
            <a:r>
              <a:rPr lang="en-US" sz="1600" dirty="0"/>
              <a:t>of IM service, messages are either transmitted once a message is composed and sent by the user, or transmitted character by character as the user types. Some services allow files to be transferred and conversations to be saved.</a:t>
            </a:r>
          </a:p>
          <a:p>
            <a:pPr marL="361950" indent="-361950">
              <a:buClr>
                <a:srgbClr val="0070C0"/>
              </a:buClr>
              <a:buFont typeface="Wingdings 3" panose="05040102010807070707" pitchFamily="18" charset="2"/>
              <a:buChar char=""/>
            </a:pPr>
            <a:r>
              <a:rPr lang="en-US" sz="1600" dirty="0"/>
              <a:t>IM is now a feature of many social networking sites, allowing users to chat online instead of posting messages on their profile page. Many organisations see IM as a valuable tool for customer interaction, for example support helplines. This can be especially useful where a support technician needs to give instructions to a customer. The customer can read (and reread) and follow the instructions in their own time.</a:t>
            </a:r>
          </a:p>
          <a:p>
            <a:pPr marL="361950" indent="-361950">
              <a:buClr>
                <a:srgbClr val="0070C0"/>
              </a:buClr>
              <a:buFont typeface="Wingdings 3" panose="05040102010807070707" pitchFamily="18" charset="2"/>
              <a:buChar char=""/>
            </a:pPr>
            <a:r>
              <a:rPr lang="en-US" sz="1600" dirty="0" smtClean="0"/>
              <a:t>Users of IM often see it as an equivalent or alternative to text messaging used on smartphones. They make use of text speak (where common words and expressions are abbreviated), for example LOL (laughing out loud), and emoticons to reduce typing and speed up replies.</a:t>
            </a:r>
          </a:p>
          <a:p>
            <a:pPr marL="361950" indent="-361950">
              <a:buClr>
                <a:srgbClr val="0070C0"/>
              </a:buClr>
              <a:buFont typeface="Wingdings 3" panose="05040102010807070707" pitchFamily="18" charset="2"/>
              <a:buChar char=""/>
            </a:pPr>
            <a:r>
              <a:rPr lang="en-US" sz="1600" dirty="0" smtClean="0"/>
              <a:t>An </a:t>
            </a:r>
            <a:r>
              <a:rPr lang="en-US" sz="1600" dirty="0"/>
              <a:t>example of an IM service is the private messaging system available on Facebook. Users can send </a:t>
            </a:r>
            <a:r>
              <a:rPr lang="en-US" sz="1600" dirty="0" smtClean="0"/>
              <a:t>messages to each other privately as well as posting on each other’s profile.</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232" y="1229483"/>
            <a:ext cx="2304256" cy="1535909"/>
          </a:xfrm>
          <a:prstGeom prst="rect">
            <a:avLst/>
          </a:prstGeom>
        </p:spPr>
      </p:pic>
      <p:sp>
        <p:nvSpPr>
          <p:cNvPr id="3" name="Rectangle 2"/>
          <p:cNvSpPr/>
          <p:nvPr/>
        </p:nvSpPr>
        <p:spPr>
          <a:xfrm>
            <a:off x="3779912" y="1949930"/>
            <a:ext cx="2880320" cy="830998"/>
          </a:xfrm>
          <a:prstGeom prst="rect">
            <a:avLst/>
          </a:prstGeom>
        </p:spPr>
        <p:txBody>
          <a:bodyPr wrap="square">
            <a:spAutoFit/>
          </a:bodyPr>
          <a:lstStyle/>
          <a:p>
            <a:r>
              <a:rPr lang="en-US" sz="1600" b="1" dirty="0"/>
              <a:t>Figure 6.06 - </a:t>
            </a:r>
            <a:r>
              <a:rPr lang="en-US" sz="1600" dirty="0"/>
              <a:t>Many social networking services now offer an instant messaging feature</a:t>
            </a:r>
            <a:endParaRPr lang="en-GB" sz="1600" dirty="0"/>
          </a:p>
        </p:txBody>
      </p:sp>
    </p:spTree>
    <p:extLst>
      <p:ext uri="{BB962C8B-B14F-4D97-AF65-F5344CB8AC3E}">
        <p14:creationId xmlns:p14="http://schemas.microsoft.com/office/powerpoint/2010/main" val="2030638500"/>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sp>
        <p:nvSpPr>
          <p:cNvPr id="34" name="Rectangle 33"/>
          <p:cNvSpPr/>
          <p:nvPr/>
        </p:nvSpPr>
        <p:spPr>
          <a:xfrm>
            <a:off x="179512" y="1124744"/>
            <a:ext cx="8712968" cy="5793894"/>
          </a:xfrm>
          <a:prstGeom prst="rect">
            <a:avLst/>
          </a:prstGeom>
        </p:spPr>
        <p:txBody>
          <a:bodyPr wrap="square">
            <a:spAutoFit/>
          </a:bodyPr>
          <a:lstStyle/>
          <a:p>
            <a:pPr>
              <a:buClr>
                <a:srgbClr val="0070C0"/>
              </a:buClr>
            </a:pPr>
            <a:r>
              <a:rPr lang="en-US" sz="2440" dirty="0" smtClean="0"/>
              <a:t>For Cambridge International AS and A Level Information Technology, candidates:</a:t>
            </a:r>
          </a:p>
          <a:p>
            <a:pPr marL="711200" indent="-342900">
              <a:buClr>
                <a:srgbClr val="0070C0"/>
              </a:buClr>
              <a:buFont typeface="Wingdings" panose="05000000000000000000" pitchFamily="2" charset="2"/>
              <a:buChar char="§"/>
            </a:pPr>
            <a:r>
              <a:rPr lang="en-US" sz="2440" dirty="0" smtClean="0"/>
              <a:t>take Papers 1 and 2 only (for the Cambridge International AS Level qualification)</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follow a staged assessment route by taking Papers 1 and 2 (for Cambridge International AS Level qualification) in one series, then Papers 3 and 4 (for Cambridge International A Level qualification) in a later series</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take Papers 1, 2, 3 and 4 in the same examination series, leading to the full Cambridge International A Level.</a:t>
            </a:r>
          </a:p>
          <a:p>
            <a:pPr>
              <a:buClr>
                <a:srgbClr val="0070C0"/>
              </a:buClr>
            </a:pPr>
            <a:r>
              <a:rPr lang="en-US" sz="2440" dirty="0" smtClean="0"/>
              <a:t>All components are externally assessed.</a:t>
            </a:r>
            <a:endParaRPr lang="en-US" sz="2440" dirty="0"/>
          </a:p>
        </p:txBody>
      </p:sp>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6.4 – </a:t>
            </a:r>
            <a:r>
              <a:rPr lang="en-US" sz="3500" dirty="0" smtClean="0"/>
              <a:t>Communicating Using the Internet</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87</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8784976" cy="5355312"/>
          </a:xfrm>
          <a:prstGeom prst="rect">
            <a:avLst/>
          </a:prstGeom>
        </p:spPr>
        <p:txBody>
          <a:bodyPr wrap="square">
            <a:spAutoFit/>
          </a:bodyPr>
          <a:lstStyle/>
          <a:p>
            <a:pPr marL="361950" indent="-361950">
              <a:buClr>
                <a:srgbClr val="0070C0"/>
              </a:buClr>
            </a:pPr>
            <a:r>
              <a:rPr lang="en-US" sz="1900" b="1" dirty="0" smtClean="0">
                <a:solidFill>
                  <a:schemeClr val="tx2"/>
                </a:solidFill>
              </a:rPr>
              <a:t>Communicating </a:t>
            </a:r>
            <a:r>
              <a:rPr lang="en-US" sz="1900" b="1" dirty="0">
                <a:solidFill>
                  <a:schemeClr val="tx2"/>
                </a:solidFill>
              </a:rPr>
              <a:t>Using the Internet</a:t>
            </a:r>
            <a:endParaRPr lang="en-US" sz="1900" b="1" dirty="0" smtClean="0">
              <a:solidFill>
                <a:schemeClr val="tx2"/>
              </a:solidFill>
            </a:endParaRPr>
          </a:p>
          <a:p>
            <a:pPr marL="361950" indent="-361950">
              <a:buClr>
                <a:srgbClr val="0070C0"/>
              </a:buClr>
              <a:buFont typeface="Wingdings 3" panose="05040102010807070707" pitchFamily="18" charset="2"/>
              <a:buChar char=""/>
            </a:pPr>
            <a:r>
              <a:rPr lang="en-US" sz="1900" b="1" dirty="0" smtClean="0">
                <a:solidFill>
                  <a:schemeClr val="tx2"/>
                </a:solidFill>
              </a:rPr>
              <a:t>Voice over IP (VOIP) </a:t>
            </a:r>
            <a:r>
              <a:rPr lang="en-US" sz="1900" dirty="0" smtClean="0"/>
              <a:t>technologies allow users to have voice communications, just as if they were using a telephone system. Instead of using an analogue telephone transmission, the user’s voice is recorded by the computer and transmitted digitally to the recipient. The VOIP system can work internally across a network, or externally by making use of the internet to carry the data transmission.</a:t>
            </a:r>
          </a:p>
          <a:p>
            <a:pPr marL="361950" indent="-361950">
              <a:buClr>
                <a:srgbClr val="0070C0"/>
              </a:buClr>
              <a:buFont typeface="Wingdings 3" panose="05040102010807070707" pitchFamily="18" charset="2"/>
              <a:buChar char=""/>
            </a:pPr>
            <a:r>
              <a:rPr lang="en-US" sz="1900" dirty="0" smtClean="0"/>
              <a:t>VOIP has advantages over traditional analogue telephone systems. When the system is run by using an </a:t>
            </a:r>
            <a:r>
              <a:rPr lang="en-US" sz="1900" dirty="0" err="1" smtClean="0"/>
              <a:t>organisation’s</a:t>
            </a:r>
            <a:r>
              <a:rPr lang="en-US" sz="1900" dirty="0" smtClean="0"/>
              <a:t> LAN, calls within the organisation will be free. Extra VOIP phones can be added to a network, simply by connecting a new phone to a </a:t>
            </a:r>
            <a:br>
              <a:rPr lang="en-US" sz="1900" dirty="0" smtClean="0"/>
            </a:br>
            <a:r>
              <a:rPr lang="en-US" sz="1900" dirty="0" smtClean="0"/>
              <a:t>network point or by adding it to a wireless </a:t>
            </a:r>
            <a:br>
              <a:rPr lang="en-US" sz="1900" dirty="0" smtClean="0"/>
            </a:br>
            <a:r>
              <a:rPr lang="en-US" sz="1900" dirty="0" smtClean="0"/>
              <a:t>network. However, if a network is experiencing </a:t>
            </a:r>
            <a:br>
              <a:rPr lang="en-US" sz="1900" dirty="0" smtClean="0"/>
            </a:br>
            <a:r>
              <a:rPr lang="en-US" sz="1900" dirty="0" smtClean="0"/>
              <a:t>heavy traffic, voices can become garbled, </a:t>
            </a:r>
            <a:br>
              <a:rPr lang="en-US" sz="1900" dirty="0" smtClean="0"/>
            </a:br>
            <a:r>
              <a:rPr lang="en-US" sz="1900" dirty="0" smtClean="0"/>
              <a:t>distorted or missing altogether.</a:t>
            </a:r>
          </a:p>
          <a:p>
            <a:pPr marL="361950" indent="-361950">
              <a:buClr>
                <a:srgbClr val="0070C0"/>
              </a:buClr>
              <a:buFont typeface="Wingdings 3" panose="05040102010807070707" pitchFamily="18" charset="2"/>
              <a:buChar char=""/>
            </a:pPr>
            <a:r>
              <a:rPr lang="en-US" sz="1900" dirty="0" smtClean="0"/>
              <a:t>An example of a VOIP service is Skype. Users </a:t>
            </a:r>
            <a:br>
              <a:rPr lang="en-US" sz="1900" dirty="0" smtClean="0"/>
            </a:br>
            <a:r>
              <a:rPr lang="en-US" sz="1900" dirty="0" smtClean="0"/>
              <a:t>can make calls using the Skype application on </a:t>
            </a:r>
            <a:br>
              <a:rPr lang="en-US" sz="1900" dirty="0" smtClean="0"/>
            </a:br>
            <a:r>
              <a:rPr lang="en-US" sz="1900" dirty="0" smtClean="0"/>
              <a:t>the internet.</a:t>
            </a:r>
          </a:p>
        </p:txBody>
      </p:sp>
      <p:pic>
        <p:nvPicPr>
          <p:cNvPr id="31746" name="Picture 2" descr="Image result for how voip wor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4214138"/>
            <a:ext cx="3219847" cy="2455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178148"/>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6.4 – </a:t>
            </a:r>
            <a:r>
              <a:rPr lang="en-US" sz="3500" dirty="0" smtClean="0"/>
              <a:t>Communicating Using the Internet</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87</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5904656" cy="4708981"/>
          </a:xfrm>
          <a:prstGeom prst="rect">
            <a:avLst/>
          </a:prstGeom>
        </p:spPr>
        <p:txBody>
          <a:bodyPr wrap="square">
            <a:spAutoFit/>
          </a:bodyPr>
          <a:lstStyle/>
          <a:p>
            <a:pPr marL="361950" indent="-361950">
              <a:buClr>
                <a:srgbClr val="0070C0"/>
              </a:buClr>
            </a:pPr>
            <a:r>
              <a:rPr lang="en-US" sz="2000" b="1" dirty="0" smtClean="0">
                <a:solidFill>
                  <a:schemeClr val="tx2"/>
                </a:solidFill>
              </a:rPr>
              <a:t>Communicating </a:t>
            </a:r>
            <a:r>
              <a:rPr lang="en-US" sz="2000" b="1" dirty="0">
                <a:solidFill>
                  <a:schemeClr val="tx2"/>
                </a:solidFill>
              </a:rPr>
              <a:t>Using the Internet</a:t>
            </a:r>
            <a:endParaRPr lang="en-US" sz="2000" b="1" dirty="0" smtClean="0">
              <a:solidFill>
                <a:schemeClr val="tx2"/>
              </a:solidFill>
            </a:endParaRPr>
          </a:p>
          <a:p>
            <a:pPr marL="361950" indent="-361950">
              <a:buClr>
                <a:srgbClr val="0070C0"/>
              </a:buClr>
              <a:buFont typeface="Wingdings 3" panose="05040102010807070707" pitchFamily="18" charset="2"/>
              <a:buChar char=""/>
            </a:pPr>
            <a:r>
              <a:rPr lang="en-US" sz="2000" b="1" dirty="0" smtClean="0">
                <a:solidFill>
                  <a:schemeClr val="tx2"/>
                </a:solidFill>
              </a:rPr>
              <a:t>News services </a:t>
            </a:r>
            <a:r>
              <a:rPr lang="en-US" sz="2000" dirty="0" smtClean="0"/>
              <a:t>are organisations that collect and broadcast news stories for subscribers. Users can sign up for news alerts using a smartphone application. Some services allow news stories to be filtered out so that only news that covers topics a user is interested in is sent to their smartphone. Others broadcast headline news to subscribers.</a:t>
            </a:r>
          </a:p>
          <a:p>
            <a:pPr marL="361950" indent="-361950">
              <a:buClr>
                <a:srgbClr val="0070C0"/>
              </a:buClr>
              <a:buFont typeface="Wingdings 3" panose="05040102010807070707" pitchFamily="18" charset="2"/>
              <a:buChar char=""/>
            </a:pPr>
            <a:r>
              <a:rPr lang="en-US" sz="2000" dirty="0" smtClean="0"/>
              <a:t>An example of a news service is Google News. Users can subscribe and receive news stories on a daily basis, often in the categories of their choice.</a:t>
            </a:r>
          </a:p>
          <a:p>
            <a:pPr marL="361950" indent="-361950">
              <a:buClr>
                <a:srgbClr val="0070C0"/>
              </a:buClr>
              <a:buFont typeface="Wingdings 3" panose="05040102010807070707" pitchFamily="18" charset="2"/>
              <a:buChar char=""/>
            </a:pPr>
            <a:r>
              <a:rPr lang="en-US" sz="2000" dirty="0" smtClean="0"/>
              <a:t>All of these services are available because of packet switching technology.</a:t>
            </a:r>
            <a:endParaRPr lang="en-US" sz="2000" dirty="0"/>
          </a:p>
        </p:txBody>
      </p:sp>
      <p:pic>
        <p:nvPicPr>
          <p:cNvPr id="30722" name="Picture 2" descr="Image result for online news servic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59195" y="1148023"/>
            <a:ext cx="2105294" cy="1426167"/>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Image result for online news servic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2188645"/>
            <a:ext cx="2412268" cy="1679725"/>
          </a:xfrm>
          <a:prstGeom prst="rect">
            <a:avLst/>
          </a:prstGeom>
          <a:noFill/>
          <a:extLst>
            <a:ext uri="{909E8E84-426E-40DD-AFC4-6F175D3DCCD1}">
              <a14:hiddenFill xmlns:a14="http://schemas.microsoft.com/office/drawing/2010/main">
                <a:solidFill>
                  <a:srgbClr val="FFFFFF"/>
                </a:solidFill>
              </a14:hiddenFill>
            </a:ext>
          </a:extLst>
        </p:spPr>
      </p:pic>
      <p:pic>
        <p:nvPicPr>
          <p:cNvPr id="30726" name="Picture 6" descr="Image result for egypt online news app"/>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221" t="25179" r="10731" b="42890"/>
          <a:stretch/>
        </p:blipFill>
        <p:spPr bwMode="auto">
          <a:xfrm>
            <a:off x="6859195" y="3284222"/>
            <a:ext cx="2103664" cy="152618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84168" y="4780462"/>
            <a:ext cx="2878691" cy="1917854"/>
          </a:xfrm>
          <a:prstGeom prst="rect">
            <a:avLst/>
          </a:prstGeom>
        </p:spPr>
      </p:pic>
      <p:sp>
        <p:nvSpPr>
          <p:cNvPr id="3" name="Rectangle 2"/>
          <p:cNvSpPr/>
          <p:nvPr/>
        </p:nvSpPr>
        <p:spPr>
          <a:xfrm>
            <a:off x="288032" y="6023029"/>
            <a:ext cx="5724128" cy="646331"/>
          </a:xfrm>
          <a:prstGeom prst="rect">
            <a:avLst/>
          </a:prstGeom>
        </p:spPr>
        <p:txBody>
          <a:bodyPr wrap="square">
            <a:spAutoFit/>
          </a:bodyPr>
          <a:lstStyle/>
          <a:p>
            <a:pPr algn="r"/>
            <a:r>
              <a:rPr lang="en-US" b="1" dirty="0"/>
              <a:t>Figure 6.07 </a:t>
            </a:r>
            <a:r>
              <a:rPr lang="en-US" dirty="0"/>
              <a:t>- Users can subscribe to news services to receive news stories in the category of their choice.</a:t>
            </a:r>
            <a:endParaRPr lang="en-GB" dirty="0"/>
          </a:p>
        </p:txBody>
      </p:sp>
    </p:spTree>
    <p:extLst>
      <p:ext uri="{BB962C8B-B14F-4D97-AF65-F5344CB8AC3E}">
        <p14:creationId xmlns:p14="http://schemas.microsoft.com/office/powerpoint/2010/main" val="3411655566"/>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6.5 – Mobile Networks</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89</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6264696" cy="5632311"/>
          </a:xfrm>
          <a:prstGeom prst="rect">
            <a:avLst/>
          </a:prstGeom>
        </p:spPr>
        <p:txBody>
          <a:bodyPr wrap="square">
            <a:spAutoFit/>
          </a:bodyPr>
          <a:lstStyle/>
          <a:p>
            <a:pPr marL="361950" indent="-361950">
              <a:buClr>
                <a:srgbClr val="0070C0"/>
              </a:buClr>
            </a:pPr>
            <a:r>
              <a:rPr lang="en-US" sz="2000" b="1" dirty="0" smtClean="0">
                <a:solidFill>
                  <a:schemeClr val="tx2"/>
                </a:solidFill>
              </a:rPr>
              <a:t>Mobile Networks</a:t>
            </a:r>
          </a:p>
          <a:p>
            <a:pPr marL="361950" indent="-361950">
              <a:buClr>
                <a:srgbClr val="0070C0"/>
              </a:buClr>
              <a:buFont typeface="Wingdings 3" panose="05040102010807070707" pitchFamily="18" charset="2"/>
              <a:buChar char=""/>
            </a:pPr>
            <a:r>
              <a:rPr lang="en-US" sz="2000" dirty="0" smtClean="0"/>
              <a:t>Mobile </a:t>
            </a:r>
            <a:r>
              <a:rPr lang="en-US" sz="2000" dirty="0"/>
              <a:t>networks are broken down into small areas called cells. At the heart of each cell is a radio base station mat transmits and receives messages. The base stations connect to public telecommunications services allowing access to the internet.</a:t>
            </a:r>
          </a:p>
          <a:p>
            <a:pPr marL="361950" indent="-361950">
              <a:buClr>
                <a:srgbClr val="0070C0"/>
              </a:buClr>
              <a:buFont typeface="Wingdings 3" panose="05040102010807070707" pitchFamily="18" charset="2"/>
              <a:buChar char=""/>
            </a:pPr>
            <a:r>
              <a:rPr lang="en-US" sz="2000" dirty="0"/>
              <a:t>Tells vary in size:</a:t>
            </a:r>
          </a:p>
          <a:p>
            <a:pPr marL="723900" indent="-361950">
              <a:buClr>
                <a:srgbClr val="0070C0"/>
              </a:buClr>
              <a:buFont typeface="Wingdings" panose="05000000000000000000" pitchFamily="2" charset="2"/>
              <a:buChar char="§"/>
            </a:pPr>
            <a:r>
              <a:rPr lang="en-US" sz="2000" dirty="0" err="1" smtClean="0"/>
              <a:t>picocells</a:t>
            </a:r>
            <a:r>
              <a:rPr lang="en-US" sz="2000" dirty="0" smtClean="0"/>
              <a:t> </a:t>
            </a:r>
            <a:r>
              <a:rPr lang="en-US" sz="2000" dirty="0"/>
              <a:t>cover an area of less than 200 </a:t>
            </a:r>
            <a:r>
              <a:rPr lang="en-US" sz="2000" dirty="0" err="1"/>
              <a:t>metres</a:t>
            </a:r>
            <a:endParaRPr lang="en-US" sz="2000" dirty="0"/>
          </a:p>
          <a:p>
            <a:pPr marL="723900" indent="-361950">
              <a:buClr>
                <a:srgbClr val="0070C0"/>
              </a:buClr>
              <a:buFont typeface="Wingdings" panose="05000000000000000000" pitchFamily="2" charset="2"/>
              <a:buChar char="§"/>
            </a:pPr>
            <a:r>
              <a:rPr lang="en-US" sz="2000" dirty="0" smtClean="0"/>
              <a:t>microcells </a:t>
            </a:r>
            <a:r>
              <a:rPr lang="en-US" sz="2000" dirty="0"/>
              <a:t>cover an area up to 2 </a:t>
            </a:r>
            <a:r>
              <a:rPr lang="en-US" sz="2000" dirty="0" err="1"/>
              <a:t>kilometres</a:t>
            </a:r>
            <a:endParaRPr lang="en-US" sz="2000" dirty="0"/>
          </a:p>
          <a:p>
            <a:pPr marL="723900" indent="-361950">
              <a:buClr>
                <a:srgbClr val="0070C0"/>
              </a:buClr>
              <a:buFont typeface="Wingdings" panose="05000000000000000000" pitchFamily="2" charset="2"/>
              <a:buChar char="§"/>
            </a:pPr>
            <a:r>
              <a:rPr lang="en-US" sz="2000" dirty="0" err="1" smtClean="0"/>
              <a:t>macrocells</a:t>
            </a:r>
            <a:r>
              <a:rPr lang="en-US" sz="2000" dirty="0" smtClean="0"/>
              <a:t> </a:t>
            </a:r>
            <a:r>
              <a:rPr lang="en-US" sz="2000" dirty="0"/>
              <a:t>cover larger regions.</a:t>
            </a:r>
          </a:p>
          <a:p>
            <a:pPr marL="361950" indent="-361950">
              <a:buClr>
                <a:srgbClr val="0070C0"/>
              </a:buClr>
              <a:buFont typeface="Wingdings 3" panose="05040102010807070707" pitchFamily="18" charset="2"/>
              <a:buChar char=""/>
            </a:pPr>
            <a:r>
              <a:rPr lang="en-US" sz="2000" dirty="0" smtClean="0"/>
              <a:t>There </a:t>
            </a:r>
            <a:r>
              <a:rPr lang="en-US" sz="2000" dirty="0"/>
              <a:t>have been several generations of mobile </a:t>
            </a:r>
            <a:r>
              <a:rPr lang="en-US" sz="2000" dirty="0" smtClean="0"/>
              <a:t>networks</a:t>
            </a:r>
            <a:r>
              <a:rPr lang="en-US" sz="2000" dirty="0"/>
              <a:t>, each providing faster access speeds and 'eater reliability:</a:t>
            </a:r>
          </a:p>
          <a:p>
            <a:pPr marL="723900" indent="-361950">
              <a:buClr>
                <a:srgbClr val="0070C0"/>
              </a:buClr>
              <a:buFont typeface="Wingdings" panose="05000000000000000000" pitchFamily="2" charset="2"/>
              <a:buChar char="§"/>
            </a:pPr>
            <a:r>
              <a:rPr lang="en-US" sz="2000" b="1" dirty="0">
                <a:solidFill>
                  <a:schemeClr val="tx2"/>
                </a:solidFill>
              </a:rPr>
              <a:t>1G networks</a:t>
            </a:r>
            <a:r>
              <a:rPr lang="en-US" sz="2000" dirty="0"/>
              <a:t>. These were the first generation mobile networks that used analogue signals. These networks were largely limited to voice and text message communications</a:t>
            </a:r>
            <a:r>
              <a:rPr lang="en-US" sz="2000" dirty="0" smtClean="0"/>
              <a:t>.</a:t>
            </a:r>
            <a:endParaRPr lang="en-US" sz="2000" dirty="0"/>
          </a:p>
        </p:txBody>
      </p:sp>
      <p:sp>
        <p:nvSpPr>
          <p:cNvPr id="11" name="Rectangle 10"/>
          <p:cNvSpPr/>
          <p:nvPr/>
        </p:nvSpPr>
        <p:spPr>
          <a:xfrm>
            <a:off x="6447072" y="1110701"/>
            <a:ext cx="2472972" cy="1200329"/>
          </a:xfrm>
          <a:prstGeom prst="rect">
            <a:avLst/>
          </a:prstGeom>
          <a:solidFill>
            <a:srgbClr val="FFDC6D"/>
          </a:solidFill>
          <a:ln w="57150">
            <a:solidFill>
              <a:srgbClr val="002060"/>
            </a:solidFill>
          </a:ln>
        </p:spPr>
        <p:txBody>
          <a:bodyPr wrap="square">
            <a:spAutoFit/>
          </a:bodyPr>
          <a:lstStyle/>
          <a:p>
            <a:pPr>
              <a:tabLst>
                <a:tab pos="1815704" algn="l"/>
              </a:tabLst>
            </a:pPr>
            <a:r>
              <a:rPr lang="en-US" b="1" dirty="0">
                <a:solidFill>
                  <a:srgbClr val="C00000"/>
                </a:solidFill>
                <a:latin typeface="Arial" panose="020B0604020202020204" pitchFamily="34" charset="0"/>
                <a:cs typeface="Arial" panose="020B0604020202020204" pitchFamily="34" charset="0"/>
              </a:rPr>
              <a:t>Key Terms</a:t>
            </a:r>
          </a:p>
          <a:p>
            <a:r>
              <a:rPr lang="en-US" b="1" dirty="0" smtClean="0"/>
              <a:t>Cell</a:t>
            </a:r>
            <a:r>
              <a:rPr lang="en-US" dirty="0" smtClean="0"/>
              <a:t>: The geographic area covered by a radio transmitter</a:t>
            </a:r>
            <a:endParaRPr lang="en-US" dirty="0"/>
          </a:p>
        </p:txBody>
      </p:sp>
      <p:sp>
        <p:nvSpPr>
          <p:cNvPr id="12" name="Oval 11"/>
          <p:cNvSpPr/>
          <p:nvPr/>
        </p:nvSpPr>
        <p:spPr>
          <a:xfrm rot="1309147">
            <a:off x="8739052" y="1028923"/>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sp>
        <p:nvSpPr>
          <p:cNvPr id="13" name="Rectangle 12"/>
          <p:cNvSpPr/>
          <p:nvPr/>
        </p:nvSpPr>
        <p:spPr>
          <a:xfrm>
            <a:off x="6444208" y="2422629"/>
            <a:ext cx="2456678" cy="4247317"/>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A mobile network is a wireless WAN that uses radio to transmit and receive communications from portable devices, such as smartphones. </a:t>
            </a:r>
            <a:endParaRPr lang="en-US" dirty="0" smtClean="0"/>
          </a:p>
          <a:p>
            <a:pPr marL="214313" indent="-214313">
              <a:buClr>
                <a:srgbClr val="C00000"/>
              </a:buClr>
              <a:buFont typeface="Wingdings" panose="05000000000000000000" pitchFamily="2" charset="2"/>
              <a:buChar char="§"/>
            </a:pPr>
            <a:r>
              <a:rPr lang="en-US" dirty="0" smtClean="0"/>
              <a:t>Mobile </a:t>
            </a:r>
            <a:r>
              <a:rPr lang="en-US" dirty="0"/>
              <a:t>networks now cover a considerable amount of the inhabited areas of world.</a:t>
            </a:r>
            <a:endParaRPr lang="en-GB" u="sng" dirty="0">
              <a:solidFill>
                <a:srgbClr val="FF0000"/>
              </a:solidFill>
              <a:latin typeface="Arial" panose="020B0604020202020204" pitchFamily="34" charset="0"/>
              <a:cs typeface="Arial" panose="020B0604020202020204" pitchFamily="34" charset="0"/>
            </a:endParaRPr>
          </a:p>
        </p:txBody>
      </p:sp>
      <p:sp>
        <p:nvSpPr>
          <p:cNvPr id="14" name="Oval 13"/>
          <p:cNvSpPr/>
          <p:nvPr/>
        </p:nvSpPr>
        <p:spPr>
          <a:xfrm rot="3933655">
            <a:off x="8722578" y="2288471"/>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1534850065"/>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a:t>6.5 – Mobile Networks</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89</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7344816" cy="5062924"/>
          </a:xfrm>
          <a:prstGeom prst="rect">
            <a:avLst/>
          </a:prstGeom>
        </p:spPr>
        <p:txBody>
          <a:bodyPr wrap="square">
            <a:spAutoFit/>
          </a:bodyPr>
          <a:lstStyle/>
          <a:p>
            <a:pPr marL="361950" indent="-361950">
              <a:buClr>
                <a:srgbClr val="0070C0"/>
              </a:buClr>
            </a:pPr>
            <a:r>
              <a:rPr lang="en-US" sz="1830" b="1" dirty="0" smtClean="0">
                <a:solidFill>
                  <a:schemeClr val="tx2"/>
                </a:solidFill>
              </a:rPr>
              <a:t>Mobile </a:t>
            </a:r>
            <a:r>
              <a:rPr lang="en-US" sz="1830" b="1" dirty="0" err="1" smtClean="0">
                <a:solidFill>
                  <a:schemeClr val="tx2"/>
                </a:solidFill>
              </a:rPr>
              <a:t>Netwroks</a:t>
            </a:r>
            <a:endParaRPr lang="en-US" sz="1830" b="1" dirty="0" smtClean="0">
              <a:solidFill>
                <a:schemeClr val="tx2"/>
              </a:solidFill>
            </a:endParaRPr>
          </a:p>
          <a:p>
            <a:pPr marL="620713" indent="-258763">
              <a:buClr>
                <a:srgbClr val="0070C0"/>
              </a:buClr>
              <a:buFont typeface="Wingdings" panose="05000000000000000000" pitchFamily="2" charset="2"/>
              <a:buChar char="§"/>
            </a:pPr>
            <a:r>
              <a:rPr lang="en-US" sz="1830" b="1" dirty="0" smtClean="0">
                <a:solidFill>
                  <a:schemeClr val="tx2"/>
                </a:solidFill>
              </a:rPr>
              <a:t>2G </a:t>
            </a:r>
            <a:r>
              <a:rPr lang="en-US" sz="1830" b="1" dirty="0">
                <a:solidFill>
                  <a:schemeClr val="tx2"/>
                </a:solidFill>
              </a:rPr>
              <a:t>networks</a:t>
            </a:r>
            <a:r>
              <a:rPr lang="en-US" sz="1830" dirty="0"/>
              <a:t>. The second generation mobile networks switched from analogue to digital transmission, improving signal quality. 2G networks were able to connect with each other, allowing a phone to use other networks.</a:t>
            </a:r>
          </a:p>
          <a:p>
            <a:pPr marL="620713" indent="-258763">
              <a:buClr>
                <a:srgbClr val="0070C0"/>
              </a:buClr>
              <a:buFont typeface="Wingdings" panose="05000000000000000000" pitchFamily="2" charset="2"/>
              <a:buChar char="§"/>
            </a:pPr>
            <a:r>
              <a:rPr lang="en-US" sz="1830" b="1" dirty="0">
                <a:solidFill>
                  <a:schemeClr val="tx2"/>
                </a:solidFill>
              </a:rPr>
              <a:t>3G networks</a:t>
            </a:r>
            <a:r>
              <a:rPr lang="en-US" sz="1830" dirty="0"/>
              <a:t>. Third generation networks increased data transmission speeds up to 2 Mbps, allowing internet access, video transmission and online gaming.</a:t>
            </a:r>
          </a:p>
          <a:p>
            <a:pPr marL="620713" indent="-258763">
              <a:buClr>
                <a:srgbClr val="0070C0"/>
              </a:buClr>
              <a:buFont typeface="Wingdings" panose="05000000000000000000" pitchFamily="2" charset="2"/>
              <a:buChar char="§"/>
            </a:pPr>
            <a:r>
              <a:rPr lang="en-US" sz="1830" b="1" dirty="0">
                <a:solidFill>
                  <a:schemeClr val="tx2"/>
                </a:solidFill>
              </a:rPr>
              <a:t>4G networks</a:t>
            </a:r>
            <a:r>
              <a:rPr lang="en-US" sz="1830" dirty="0"/>
              <a:t>. Fourth generation networks are </a:t>
            </a:r>
            <a:r>
              <a:rPr lang="en-US" sz="1830" dirty="0" smtClean="0"/>
              <a:t>the </a:t>
            </a:r>
            <a:r>
              <a:rPr lang="en-US" sz="1830" dirty="0"/>
              <a:t>current, latest generation of mobile network </a:t>
            </a:r>
            <a:r>
              <a:rPr lang="en-US" sz="1830" dirty="0" smtClean="0"/>
              <a:t>technology</a:t>
            </a:r>
            <a:r>
              <a:rPr lang="en-US" sz="1830" dirty="0"/>
              <a:t>. In theory, they allow data transmission speeds of up to </a:t>
            </a:r>
            <a:r>
              <a:rPr lang="en-US" sz="1830" dirty="0" smtClean="0"/>
              <a:t>1Gbps</a:t>
            </a:r>
            <a:r>
              <a:rPr lang="en-US" sz="1830" dirty="0"/>
              <a:t>, allowing greater use of video streaming facilities</a:t>
            </a:r>
            <a:r>
              <a:rPr lang="en-US" sz="1830" dirty="0" smtClean="0"/>
              <a:t>.</a:t>
            </a:r>
          </a:p>
          <a:p>
            <a:pPr marL="361950" indent="-361950">
              <a:buClr>
                <a:srgbClr val="0070C0"/>
              </a:buClr>
              <a:buFont typeface="Wingdings 3" panose="05040102010807070707" pitchFamily="18" charset="2"/>
              <a:buChar char=""/>
            </a:pPr>
            <a:r>
              <a:rPr lang="en-US" sz="1830" dirty="0" smtClean="0"/>
              <a:t>Mobile </a:t>
            </a:r>
            <a:r>
              <a:rPr lang="en-US" sz="1830" dirty="0"/>
              <a:t>networks have grown hugely in popularity, with -any users now accessing the internet through 3G or 4G connections. The rapid growth in use of social media networks has led to many people checking profiles and sending posts frequently during the day, often via a mobile network.</a:t>
            </a:r>
          </a:p>
        </p:txBody>
      </p:sp>
      <p:pic>
        <p:nvPicPr>
          <p:cNvPr id="35846" name="Picture 6" descr="Image result for mobile network spee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4748411"/>
            <a:ext cx="1433512" cy="18954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668344" y="1132356"/>
            <a:ext cx="1289496" cy="1450683"/>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524328" y="2713241"/>
            <a:ext cx="1433512" cy="931783"/>
          </a:xfrm>
          <a:prstGeom prst="rect">
            <a:avLst/>
          </a:prstGeom>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524328" y="3796324"/>
            <a:ext cx="1433512" cy="856812"/>
          </a:xfrm>
          <a:prstGeom prst="rect">
            <a:avLst/>
          </a:prstGeom>
        </p:spPr>
      </p:pic>
      <p:sp>
        <p:nvSpPr>
          <p:cNvPr id="20" name="TextBox 19"/>
          <p:cNvSpPr txBox="1"/>
          <p:nvPr/>
        </p:nvSpPr>
        <p:spPr>
          <a:xfrm>
            <a:off x="179512" y="5946085"/>
            <a:ext cx="7200800" cy="723275"/>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sz="1700" dirty="0"/>
              <a:t>Find out what further developments are in progress for mobile networks.</a:t>
            </a:r>
          </a:p>
        </p:txBody>
      </p:sp>
      <p:sp>
        <p:nvSpPr>
          <p:cNvPr id="21" name="TextBox 20"/>
          <p:cNvSpPr txBox="1"/>
          <p:nvPr/>
        </p:nvSpPr>
        <p:spPr>
          <a:xfrm>
            <a:off x="191317" y="5946085"/>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3303170180"/>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a:t>6.5 – Mobile Networks</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89</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8784976" cy="369332"/>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dirty="0" smtClean="0"/>
              <a:t>Mobile </a:t>
            </a:r>
            <a:r>
              <a:rPr lang="en-US" dirty="0"/>
              <a:t>networks have their advantages and disadvantages</a:t>
            </a:r>
            <a:r>
              <a:rPr lang="en-US" dirty="0" smtClean="0"/>
              <a:t>.</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3715456799"/>
              </p:ext>
            </p:extLst>
          </p:nvPr>
        </p:nvGraphicFramePr>
        <p:xfrm>
          <a:off x="179512" y="1543392"/>
          <a:ext cx="8784976" cy="4693920"/>
        </p:xfrm>
        <a:graphic>
          <a:graphicData uri="http://schemas.openxmlformats.org/drawingml/2006/table">
            <a:tbl>
              <a:tblPr firstRow="1" bandRow="1">
                <a:tableStyleId>{5A111915-BE36-4E01-A7E5-04B1672EAD32}</a:tableStyleId>
              </a:tblPr>
              <a:tblGrid>
                <a:gridCol w="6696744"/>
                <a:gridCol w="2088232"/>
              </a:tblGrid>
              <a:tr h="370840">
                <a:tc>
                  <a:txBody>
                    <a:bodyPr/>
                    <a:lstStyle/>
                    <a:p>
                      <a:r>
                        <a:rPr lang="en-GB" sz="1600" dirty="0" smtClean="0">
                          <a:latin typeface="Arial" panose="020B0604020202020204" pitchFamily="34" charset="0"/>
                          <a:cs typeface="Arial" panose="020B0604020202020204" pitchFamily="34" charset="0"/>
                        </a:rPr>
                        <a:t>Advantages of mobile networks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smtClean="0">
                          <a:latin typeface="Arial" panose="020B0604020202020204" pitchFamily="34" charset="0"/>
                          <a:cs typeface="Arial" panose="020B0604020202020204" pitchFamily="34" charset="0"/>
                        </a:rPr>
                        <a:t>Disadvantages of mobile networks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Mobile networks have enabled users to communicate with others and access the internet while on the move, often through the use of smartphones.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r>
                        <a:rPr lang="en-US" sz="1600" dirty="0" smtClean="0">
                          <a:latin typeface="Arial" panose="020B0604020202020204" pitchFamily="34" charset="0"/>
                          <a:cs typeface="Arial" panose="020B0604020202020204" pitchFamily="34" charset="0"/>
                        </a:rPr>
                        <a:t>Quality of reception can vary and can be poor towards the edge of a cell, leading to interrupted or delayed transmissions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Breaking the network down into cells allows for lower power radio transmitters to be used, bringing energy and cost savings.</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There are only so many radio frequencies that can be used for mobile communications. These frequencies can be split among </a:t>
                      </a:r>
                      <a:r>
                        <a:rPr lang="en-US" sz="1600" dirty="0" err="1" smtClean="0">
                          <a:latin typeface="Arial" panose="020B0604020202020204" pitchFamily="34" charset="0"/>
                          <a:cs typeface="Arial" panose="020B0604020202020204" pitchFamily="34" charset="0"/>
                        </a:rPr>
                        <a:t>neighbouring</a:t>
                      </a:r>
                      <a:r>
                        <a:rPr lang="en-US" sz="1600" dirty="0" smtClean="0">
                          <a:latin typeface="Arial" panose="020B0604020202020204" pitchFamily="34" charset="0"/>
                          <a:cs typeface="Arial" panose="020B0604020202020204" pitchFamily="34" charset="0"/>
                        </a:rPr>
                        <a:t> cells, and reused in more distant cells, thereby increasing the number of communications that can take place at the same time.</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Larger geographical areas can be covered than by using a single transmitter. Even high power transmitters are limited in range. By using several, low power transmitters a wider area can be covered.</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The use of frequency must be carefully planned to avoid interference between cells.</a:t>
                      </a:r>
                      <a:endParaRPr lang="en-GB" sz="1600" dirty="0" smtClean="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smtClean="0">
                          <a:latin typeface="Arial" panose="020B0604020202020204" pitchFamily="34" charset="0"/>
                          <a:cs typeface="Arial" panose="020B0604020202020204" pitchFamily="34" charset="0"/>
                        </a:rPr>
                        <a:t>The use of multiple transmitters means the network is more robust. Failure of one base station only affects one cell, leaving other areas of the network unaffected.</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Rectangle 2"/>
          <p:cNvSpPr/>
          <p:nvPr/>
        </p:nvSpPr>
        <p:spPr>
          <a:xfrm>
            <a:off x="196573" y="6300028"/>
            <a:ext cx="6751691" cy="369332"/>
          </a:xfrm>
          <a:prstGeom prst="rect">
            <a:avLst/>
          </a:prstGeom>
        </p:spPr>
        <p:txBody>
          <a:bodyPr wrap="square">
            <a:spAutoFit/>
          </a:bodyPr>
          <a:lstStyle/>
          <a:p>
            <a:r>
              <a:rPr lang="en-US" b="1" dirty="0"/>
              <a:t>Table 6.08 </a:t>
            </a:r>
            <a:r>
              <a:rPr lang="en-US" dirty="0"/>
              <a:t>- Advantages and disadvantages of mobile networks.</a:t>
            </a:r>
            <a:endParaRPr lang="en-GB" dirty="0"/>
          </a:p>
        </p:txBody>
      </p:sp>
    </p:spTree>
    <p:extLst>
      <p:ext uri="{BB962C8B-B14F-4D97-AF65-F5344CB8AC3E}">
        <p14:creationId xmlns:p14="http://schemas.microsoft.com/office/powerpoint/2010/main" val="2591952968"/>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90</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6048672" cy="5386090"/>
          </a:xfrm>
          <a:prstGeom prst="rect">
            <a:avLst/>
          </a:prstGeom>
        </p:spPr>
        <p:txBody>
          <a:bodyPr wrap="square">
            <a:spAutoFit/>
          </a:bodyPr>
          <a:lstStyle/>
          <a:p>
            <a:pPr>
              <a:buClr>
                <a:srgbClr val="0070C0"/>
              </a:buClr>
            </a:pPr>
            <a:r>
              <a:rPr lang="en-US" sz="2150" b="1" dirty="0">
                <a:solidFill>
                  <a:schemeClr val="tx2"/>
                </a:solidFill>
              </a:rPr>
              <a:t>Video and web conferencing</a:t>
            </a:r>
          </a:p>
          <a:p>
            <a:pPr marL="361950" indent="-361950">
              <a:buClr>
                <a:srgbClr val="0070C0"/>
              </a:buClr>
              <a:buFont typeface="Wingdings 3" panose="05040102010807070707" pitchFamily="18" charset="2"/>
              <a:buChar char=""/>
            </a:pPr>
            <a:r>
              <a:rPr lang="en-US" sz="2150" dirty="0"/>
              <a:t>One form of communication that is slowly gaining in popularity is video conferencing. Video conferencing allows users to see and hear each other as they talk. Web conferencing is a similar communication medium. </a:t>
            </a:r>
            <a:endParaRPr lang="en-US" sz="2150" dirty="0" smtClean="0"/>
          </a:p>
          <a:p>
            <a:pPr marL="361950" indent="-361950">
              <a:buClr>
                <a:srgbClr val="0070C0"/>
              </a:buClr>
              <a:buFont typeface="Wingdings 3" panose="05040102010807070707" pitchFamily="18" charset="2"/>
              <a:buChar char=""/>
            </a:pPr>
            <a:r>
              <a:rPr lang="en-US" sz="2150" dirty="0" smtClean="0"/>
              <a:t>However</a:t>
            </a:r>
            <a:r>
              <a:rPr lang="en-US" sz="2150" dirty="0"/>
              <a:t>, whereas video conferencing allows two-way communication, web conferencing traditionally allowed one-way communication. </a:t>
            </a:r>
            <a:endParaRPr lang="en-US" sz="2150" dirty="0" smtClean="0"/>
          </a:p>
          <a:p>
            <a:pPr marL="361950" indent="-361950">
              <a:buClr>
                <a:srgbClr val="0070C0"/>
              </a:buClr>
              <a:buFont typeface="Wingdings 3" panose="05040102010807070707" pitchFamily="18" charset="2"/>
              <a:buChar char=""/>
            </a:pPr>
            <a:r>
              <a:rPr lang="en-US" sz="2150" dirty="0" smtClean="0"/>
              <a:t>A </a:t>
            </a:r>
            <a:r>
              <a:rPr lang="en-US" sz="2150" dirty="0"/>
              <a:t>user would broadcast a video to many watching users, for example a company delivering a training session or a university lecturer presenting a lecture. However, web conferencing technology has expanded to allow two-way communication.</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5837" r="27951" b="14659"/>
          <a:stretch/>
        </p:blipFill>
        <p:spPr>
          <a:xfrm>
            <a:off x="6228184" y="1124376"/>
            <a:ext cx="2699792" cy="1740984"/>
          </a:xfrm>
          <a:prstGeom prst="rect">
            <a:avLst/>
          </a:prstGeom>
        </p:spPr>
      </p:pic>
      <p:sp>
        <p:nvSpPr>
          <p:cNvPr id="6" name="Rectangle 5"/>
          <p:cNvSpPr/>
          <p:nvPr/>
        </p:nvSpPr>
        <p:spPr>
          <a:xfrm>
            <a:off x="6228184" y="2973766"/>
            <a:ext cx="2699792" cy="1200329"/>
          </a:xfrm>
          <a:prstGeom prst="rect">
            <a:avLst/>
          </a:prstGeom>
        </p:spPr>
        <p:txBody>
          <a:bodyPr wrap="square">
            <a:spAutoFit/>
          </a:bodyPr>
          <a:lstStyle/>
          <a:p>
            <a:r>
              <a:rPr lang="en-US" b="1" dirty="0"/>
              <a:t>Figure 6.08 </a:t>
            </a:r>
            <a:r>
              <a:rPr lang="en-US" dirty="0"/>
              <a:t>- People can use mobile devices, such as tablets, for video conferencing calls.</a:t>
            </a:r>
            <a:endParaRPr lang="en-GB" dirty="0"/>
          </a:p>
        </p:txBody>
      </p:sp>
      <p:pic>
        <p:nvPicPr>
          <p:cNvPr id="36866" name="Picture 2" descr="Image result for how web conferencing work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55"/>
          <a:stretch/>
        </p:blipFill>
        <p:spPr bwMode="auto">
          <a:xfrm>
            <a:off x="6228184" y="4282501"/>
            <a:ext cx="2699792" cy="2365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915366"/>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90</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7200800" cy="5632311"/>
          </a:xfrm>
          <a:prstGeom prst="rect">
            <a:avLst/>
          </a:prstGeom>
        </p:spPr>
        <p:txBody>
          <a:bodyPr wrap="square">
            <a:spAutoFit/>
          </a:bodyPr>
          <a:lstStyle/>
          <a:p>
            <a:pPr>
              <a:buClr>
                <a:srgbClr val="0070C0"/>
              </a:buClr>
            </a:pPr>
            <a:r>
              <a:rPr lang="en-US" b="1" dirty="0" smtClean="0">
                <a:solidFill>
                  <a:schemeClr val="tx2"/>
                </a:solidFill>
              </a:rPr>
              <a:t>How </a:t>
            </a:r>
            <a:r>
              <a:rPr lang="en-US" b="1" dirty="0">
                <a:solidFill>
                  <a:schemeClr val="tx2"/>
                </a:solidFill>
              </a:rPr>
              <a:t>to set up a video conference</a:t>
            </a:r>
          </a:p>
          <a:p>
            <a:pPr marL="361950" indent="-361950">
              <a:buClr>
                <a:srgbClr val="0070C0"/>
              </a:buClr>
              <a:buFont typeface="Wingdings 3" panose="05040102010807070707" pitchFamily="18" charset="2"/>
              <a:buChar char=""/>
            </a:pPr>
            <a:r>
              <a:rPr lang="en-US" dirty="0"/>
              <a:t>Video conferencing requires certain hardware and software:</a:t>
            </a:r>
          </a:p>
          <a:p>
            <a:pPr marL="723900" indent="-361950">
              <a:buClr>
                <a:srgbClr val="0070C0"/>
              </a:buClr>
              <a:buFont typeface="Wingdings" panose="05000000000000000000" pitchFamily="2" charset="2"/>
              <a:buChar char="§"/>
            </a:pPr>
            <a:r>
              <a:rPr lang="en-US" dirty="0" smtClean="0"/>
              <a:t>a </a:t>
            </a:r>
            <a:r>
              <a:rPr lang="en-US" dirty="0"/>
              <a:t>desktop computer or laptop</a:t>
            </a:r>
          </a:p>
          <a:p>
            <a:pPr marL="723900" indent="-361950">
              <a:buClr>
                <a:srgbClr val="0070C0"/>
              </a:buClr>
              <a:buFont typeface="Wingdings" panose="05000000000000000000" pitchFamily="2" charset="2"/>
              <a:buChar char="§"/>
            </a:pPr>
            <a:r>
              <a:rPr lang="en-US" dirty="0" smtClean="0"/>
              <a:t>a </a:t>
            </a:r>
            <a:r>
              <a:rPr lang="en-US" dirty="0"/>
              <a:t>webcam to record the user’s image</a:t>
            </a:r>
          </a:p>
          <a:p>
            <a:pPr marL="723900" indent="-361950">
              <a:buClr>
                <a:srgbClr val="0070C0"/>
              </a:buClr>
              <a:buFont typeface="Wingdings" panose="05000000000000000000" pitchFamily="2" charset="2"/>
              <a:buChar char="§"/>
            </a:pPr>
            <a:r>
              <a:rPr lang="en-US" dirty="0" smtClean="0"/>
              <a:t>a </a:t>
            </a:r>
            <a:r>
              <a:rPr lang="en-US" dirty="0"/>
              <a:t>microphone to record the user’s voice</a:t>
            </a:r>
          </a:p>
          <a:p>
            <a:pPr marL="723900" indent="-361950">
              <a:buClr>
                <a:srgbClr val="0070C0"/>
              </a:buClr>
              <a:buFont typeface="Wingdings" panose="05000000000000000000" pitchFamily="2" charset="2"/>
              <a:buChar char="§"/>
            </a:pPr>
            <a:r>
              <a:rPr lang="en-US" dirty="0" smtClean="0"/>
              <a:t>a monitor to </a:t>
            </a:r>
            <a:r>
              <a:rPr lang="en-US" dirty="0"/>
              <a:t>display the other participant’s image</a:t>
            </a:r>
          </a:p>
          <a:p>
            <a:pPr marL="723900" indent="-361950">
              <a:buClr>
                <a:srgbClr val="0070C0"/>
              </a:buClr>
              <a:buFont typeface="Wingdings" panose="05000000000000000000" pitchFamily="2" charset="2"/>
              <a:buChar char="§"/>
            </a:pPr>
            <a:r>
              <a:rPr lang="en-US" dirty="0" smtClean="0"/>
              <a:t>speakers </a:t>
            </a:r>
            <a:r>
              <a:rPr lang="en-US" dirty="0"/>
              <a:t>to produce the other participant’s voice</a:t>
            </a:r>
          </a:p>
          <a:p>
            <a:pPr marL="723900" indent="-361950">
              <a:buClr>
                <a:srgbClr val="0070C0"/>
              </a:buClr>
              <a:buFont typeface="Wingdings" panose="05000000000000000000" pitchFamily="2" charset="2"/>
              <a:buChar char="§"/>
            </a:pPr>
            <a:r>
              <a:rPr lang="en-US" dirty="0" smtClean="0"/>
              <a:t>network </a:t>
            </a:r>
            <a:r>
              <a:rPr lang="en-US" dirty="0"/>
              <a:t>(and internet) access to connect to the other participant</a:t>
            </a:r>
          </a:p>
          <a:p>
            <a:pPr marL="723900" indent="-361950">
              <a:buClr>
                <a:srgbClr val="0070C0"/>
              </a:buClr>
              <a:buFont typeface="Wingdings" panose="05000000000000000000" pitchFamily="2" charset="2"/>
              <a:buChar char="§"/>
            </a:pPr>
            <a:r>
              <a:rPr lang="en-US" dirty="0" smtClean="0"/>
              <a:t>video </a:t>
            </a:r>
            <a:r>
              <a:rPr lang="en-US" dirty="0"/>
              <a:t>conferencing software to conduct and control the video conference.</a:t>
            </a:r>
          </a:p>
          <a:p>
            <a:pPr marL="361950" indent="-361950">
              <a:buClr>
                <a:srgbClr val="0070C0"/>
              </a:buClr>
              <a:buFont typeface="Wingdings 3" panose="05040102010807070707" pitchFamily="18" charset="2"/>
              <a:buChar char=""/>
            </a:pPr>
            <a:r>
              <a:rPr lang="en-US" dirty="0"/>
              <a:t>Many modern devices such as laptops, smartphones and tablets already have this hardware. Smartphones and tablets are often supplied with video conferencing software installed.</a:t>
            </a:r>
          </a:p>
          <a:p>
            <a:pPr marL="361950" indent="-361950">
              <a:buClr>
                <a:srgbClr val="0070C0"/>
              </a:buClr>
              <a:buFont typeface="Wingdings 3" panose="05040102010807070707" pitchFamily="18" charset="2"/>
              <a:buChar char=""/>
            </a:pPr>
            <a:r>
              <a:rPr lang="en-US" dirty="0"/>
              <a:t>Before a user can participate in a video conference, they must first register with a video conferencing service. The service will have software that the user needs to install. With the software running and the device connected to a network or the internet, the user selects another registered user and initiates a conference call. The other participant can accept or reject the call</a:t>
            </a:r>
            <a:r>
              <a:rPr lang="en-US" dirty="0" smtClean="0"/>
              <a:t>.</a:t>
            </a:r>
            <a:endParaRPr lang="en-US" dirty="0"/>
          </a:p>
        </p:txBody>
      </p:sp>
      <p:pic>
        <p:nvPicPr>
          <p:cNvPr id="38914" name="Picture 2" descr="Image result for web conferencing hardwa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9194" y="1139760"/>
            <a:ext cx="2105293" cy="1309230"/>
          </a:xfrm>
          <a:prstGeom prst="rect">
            <a:avLst/>
          </a:prstGeom>
          <a:noFill/>
          <a:extLst>
            <a:ext uri="{909E8E84-426E-40DD-AFC4-6F175D3DCCD1}">
              <a14:hiddenFill xmlns:a14="http://schemas.microsoft.com/office/drawing/2010/main">
                <a:solidFill>
                  <a:srgbClr val="FFFFFF"/>
                </a:solidFill>
              </a14:hiddenFill>
            </a:ext>
          </a:extLst>
        </p:spPr>
      </p:pic>
      <p:pic>
        <p:nvPicPr>
          <p:cNvPr id="38916" name="Picture 4" descr="Image result for web conferencing hardwar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554" r="16527"/>
          <a:stretch/>
        </p:blipFill>
        <p:spPr bwMode="auto">
          <a:xfrm>
            <a:off x="7306606" y="2538864"/>
            <a:ext cx="1657882" cy="2690336"/>
          </a:xfrm>
          <a:prstGeom prst="rect">
            <a:avLst/>
          </a:prstGeom>
          <a:noFill/>
          <a:extLst>
            <a:ext uri="{909E8E84-426E-40DD-AFC4-6F175D3DCCD1}">
              <a14:hiddenFill xmlns:a14="http://schemas.microsoft.com/office/drawing/2010/main">
                <a:solidFill>
                  <a:srgbClr val="FFFFFF"/>
                </a:solidFill>
              </a14:hiddenFill>
            </a:ext>
          </a:extLst>
        </p:spPr>
      </p:pic>
      <p:pic>
        <p:nvPicPr>
          <p:cNvPr id="38918" name="Picture 6" descr="Image result for web conferencing hardwa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6605" y="5429485"/>
            <a:ext cx="1657881" cy="1095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4066925"/>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90</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6408712" cy="5632311"/>
          </a:xfrm>
          <a:prstGeom prst="rect">
            <a:avLst/>
          </a:prstGeom>
        </p:spPr>
        <p:txBody>
          <a:bodyPr wrap="square">
            <a:spAutoFit/>
          </a:bodyPr>
          <a:lstStyle/>
          <a:p>
            <a:pPr>
              <a:buClr>
                <a:srgbClr val="0070C0"/>
              </a:buClr>
            </a:pPr>
            <a:r>
              <a:rPr lang="en-US" sz="2000" b="1" dirty="0" smtClean="0">
                <a:solidFill>
                  <a:schemeClr val="tx2"/>
                </a:solidFill>
              </a:rPr>
              <a:t>How </a:t>
            </a:r>
            <a:r>
              <a:rPr lang="en-US" sz="2000" b="1" dirty="0">
                <a:solidFill>
                  <a:schemeClr val="tx2"/>
                </a:solidFill>
              </a:rPr>
              <a:t>to set up a video conference</a:t>
            </a:r>
          </a:p>
          <a:p>
            <a:pPr marL="361950" indent="-361950">
              <a:buClr>
                <a:srgbClr val="0070C0"/>
              </a:buClr>
              <a:buFont typeface="Wingdings 3" panose="05040102010807070707" pitchFamily="18" charset="2"/>
              <a:buChar char=""/>
            </a:pPr>
            <a:r>
              <a:rPr lang="en-US" sz="2000" dirty="0" smtClean="0"/>
              <a:t>There </a:t>
            </a:r>
            <a:r>
              <a:rPr lang="en-US" sz="2000" dirty="0"/>
              <a:t>are a number of checks that need to be made before a video conference goes ahead:</a:t>
            </a:r>
          </a:p>
          <a:p>
            <a:pPr marL="723900" indent="-361950">
              <a:buClr>
                <a:srgbClr val="0070C0"/>
              </a:buClr>
              <a:buFont typeface="Wingdings" panose="05000000000000000000" pitchFamily="2" charset="2"/>
              <a:buChar char="§"/>
            </a:pPr>
            <a:r>
              <a:rPr lang="en-US" sz="2000" dirty="0" smtClean="0"/>
              <a:t>All </a:t>
            </a:r>
            <a:r>
              <a:rPr lang="en-US" sz="2000" dirty="0"/>
              <a:t>participants will need to make sure they have a stable and suitable internet connection.</a:t>
            </a:r>
          </a:p>
          <a:p>
            <a:pPr marL="723900" indent="-361950">
              <a:buClr>
                <a:srgbClr val="0070C0"/>
              </a:buClr>
              <a:buFont typeface="Wingdings" panose="05000000000000000000" pitchFamily="2" charset="2"/>
              <a:buChar char="§"/>
            </a:pPr>
            <a:r>
              <a:rPr lang="en-US" sz="2000" dirty="0" smtClean="0"/>
              <a:t>Each </a:t>
            </a:r>
            <a:r>
              <a:rPr lang="en-US" sz="2000" dirty="0"/>
              <a:t>participant will need to make sure that their microphone is </a:t>
            </a:r>
            <a:r>
              <a:rPr lang="en-US" sz="2000" dirty="0" smtClean="0"/>
              <a:t>inputting their voice</a:t>
            </a:r>
            <a:r>
              <a:rPr lang="en-US" sz="2000" dirty="0"/>
              <a:t>, and that it is doing this at a suitable sound level. Most video conferencing software has a built in facility that allows a user to record their voice input and play it back to assess </a:t>
            </a:r>
            <a:r>
              <a:rPr lang="en-US" sz="2000" dirty="0" smtClean="0"/>
              <a:t>if it </a:t>
            </a:r>
            <a:r>
              <a:rPr lang="en-US" sz="2000" dirty="0"/>
              <a:t>is correct.</a:t>
            </a:r>
          </a:p>
          <a:p>
            <a:pPr marL="723900" indent="-361950">
              <a:buClr>
                <a:srgbClr val="0070C0"/>
              </a:buClr>
              <a:buFont typeface="Wingdings" panose="05000000000000000000" pitchFamily="2" charset="2"/>
              <a:buChar char="§"/>
            </a:pPr>
            <a:r>
              <a:rPr lang="en-US" sz="2000" dirty="0" smtClean="0"/>
              <a:t>Each </a:t>
            </a:r>
            <a:r>
              <a:rPr lang="en-US" sz="2000" dirty="0"/>
              <a:t>participant will need to make sure that they have correctly positioned their webcam, and that it is safely and securely placed. They will need to test that their image is being inputted into the system and that other participants can see them clearly. Most video conferencing software also has a facility to test this.</a:t>
            </a:r>
          </a:p>
        </p:txBody>
      </p:sp>
      <p:pic>
        <p:nvPicPr>
          <p:cNvPr id="6" name="Picture 2" descr="Image result for web conferencing hardwa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139760"/>
            <a:ext cx="2376263" cy="147774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result for web conferencing hardwa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5" y="5098651"/>
            <a:ext cx="2376262" cy="1570709"/>
          </a:xfrm>
          <a:prstGeom prst="rect">
            <a:avLst/>
          </a:prstGeom>
          <a:noFill/>
          <a:extLst>
            <a:ext uri="{909E8E84-426E-40DD-AFC4-6F175D3DCCD1}">
              <a14:hiddenFill xmlns:a14="http://schemas.microsoft.com/office/drawing/2010/main">
                <a:solidFill>
                  <a:srgbClr val="FFFFFF"/>
                </a:solidFill>
              </a14:hiddenFill>
            </a:ext>
          </a:extLst>
        </p:spPr>
      </p:pic>
      <p:pic>
        <p:nvPicPr>
          <p:cNvPr id="37890" name="Picture 2" descr="Image result for video conferencing hardwa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4" y="2902892"/>
            <a:ext cx="2376263" cy="1678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7499283"/>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90</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6408712" cy="5632311"/>
          </a:xfrm>
          <a:prstGeom prst="rect">
            <a:avLst/>
          </a:prstGeom>
        </p:spPr>
        <p:txBody>
          <a:bodyPr wrap="square">
            <a:spAutoFit/>
          </a:bodyPr>
          <a:lstStyle/>
          <a:p>
            <a:pPr>
              <a:buClr>
                <a:srgbClr val="0070C0"/>
              </a:buClr>
            </a:pPr>
            <a:r>
              <a:rPr lang="en-US" sz="2000" b="1" dirty="0" smtClean="0">
                <a:solidFill>
                  <a:schemeClr val="tx2"/>
                </a:solidFill>
              </a:rPr>
              <a:t>How </a:t>
            </a:r>
            <a:r>
              <a:rPr lang="en-US" sz="2000" b="1" dirty="0">
                <a:solidFill>
                  <a:schemeClr val="tx2"/>
                </a:solidFill>
              </a:rPr>
              <a:t>to set up a web conference</a:t>
            </a:r>
          </a:p>
          <a:p>
            <a:pPr marL="361950" indent="-361950">
              <a:buClr>
                <a:srgbClr val="0070C0"/>
              </a:buClr>
              <a:buFont typeface="Wingdings 3" panose="05040102010807070707" pitchFamily="18" charset="2"/>
              <a:buChar char=""/>
            </a:pPr>
            <a:r>
              <a:rPr lang="en-US" sz="2000" dirty="0"/>
              <a:t>Setting up a web conference is a similar process to a video conference. Web conference software is available, but quite often the same software that is used for video conferencing can also be used to set up a web conference.</a:t>
            </a:r>
          </a:p>
          <a:p>
            <a:pPr marL="361950" indent="-361950">
              <a:buClr>
                <a:srgbClr val="0070C0"/>
              </a:buClr>
              <a:buFont typeface="Wingdings 3" panose="05040102010807070707" pitchFamily="18" charset="2"/>
              <a:buChar char=""/>
            </a:pPr>
            <a:r>
              <a:rPr lang="en-US" sz="2000" dirty="0"/>
              <a:t>Before initiating the web conference, the user sends an invitation to interested participants, stating the time and date of the conference. The invitation often contains an access code that allows the interested participant to logon to the conference, along with a link that specifies the network address at which the conference can be accessed. Using access codes helps keep unwanted users from participating</a:t>
            </a:r>
            <a:r>
              <a:rPr lang="en-US" sz="2000" dirty="0" smtClean="0"/>
              <a:t>.</a:t>
            </a:r>
          </a:p>
          <a:p>
            <a:pPr marL="361950" indent="-361950">
              <a:buClr>
                <a:srgbClr val="0070C0"/>
              </a:buClr>
              <a:buFont typeface="Wingdings 3" panose="05040102010807070707" pitchFamily="18" charset="2"/>
              <a:buChar char=""/>
            </a:pPr>
            <a:r>
              <a:rPr lang="en-US" sz="2000" dirty="0"/>
              <a:t>At the appointed time and date, users follow the link and log on using the access code. They can now watch and participate in the conference. Participants</a:t>
            </a:r>
          </a:p>
        </p:txBody>
      </p:sp>
      <p:pic>
        <p:nvPicPr>
          <p:cNvPr id="40962" name="Picture 2" descr="Image result for how to set up a web conferenc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224" y="1160512"/>
            <a:ext cx="2337098" cy="1390938"/>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Image result for how to set up a web conferen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2708920"/>
            <a:ext cx="2337098" cy="1755421"/>
          </a:xfrm>
          <a:prstGeom prst="rect">
            <a:avLst/>
          </a:prstGeom>
          <a:noFill/>
          <a:extLst>
            <a:ext uri="{909E8E84-426E-40DD-AFC4-6F175D3DCCD1}">
              <a14:hiddenFill xmlns:a14="http://schemas.microsoft.com/office/drawing/2010/main">
                <a:solidFill>
                  <a:srgbClr val="FFFFFF"/>
                </a:solidFill>
              </a14:hiddenFill>
            </a:ext>
          </a:extLst>
        </p:spPr>
      </p:pic>
      <p:pic>
        <p:nvPicPr>
          <p:cNvPr id="40966" name="Picture 6" descr="Image result for how to set up a web conferenc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588224" y="4621811"/>
            <a:ext cx="2337098" cy="15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8378533"/>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91</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8784976" cy="5743111"/>
          </a:xfrm>
          <a:prstGeom prst="rect">
            <a:avLst/>
          </a:prstGeom>
        </p:spPr>
        <p:txBody>
          <a:bodyPr wrap="square">
            <a:spAutoFit/>
          </a:bodyPr>
          <a:lstStyle/>
          <a:p>
            <a:pPr>
              <a:buClr>
                <a:srgbClr val="0070C0"/>
              </a:buClr>
            </a:pPr>
            <a:r>
              <a:rPr lang="en-US" sz="2130" b="1" dirty="0" smtClean="0">
                <a:solidFill>
                  <a:schemeClr val="tx2"/>
                </a:solidFill>
              </a:rPr>
              <a:t>How </a:t>
            </a:r>
            <a:r>
              <a:rPr lang="en-US" sz="2130" b="1" dirty="0">
                <a:solidFill>
                  <a:schemeClr val="tx2"/>
                </a:solidFill>
              </a:rPr>
              <a:t>to set up a web conference</a:t>
            </a:r>
          </a:p>
          <a:p>
            <a:pPr marL="361950" indent="-361950">
              <a:buClr>
                <a:srgbClr val="0070C0"/>
              </a:buClr>
              <a:buFont typeface="Wingdings 3" panose="05040102010807070707" pitchFamily="18" charset="2"/>
              <a:buChar char=""/>
            </a:pPr>
            <a:r>
              <a:rPr lang="en-US" sz="2130" dirty="0"/>
              <a:t>Participants may watch a demonstration of a product or read a document onscreen, but will not require a web camera themselves to do this. Web conferences can also be just text based, where participants will use a messaging facility to communicate.</a:t>
            </a:r>
          </a:p>
          <a:p>
            <a:pPr marL="361950" indent="-361950">
              <a:buClr>
                <a:srgbClr val="0070C0"/>
              </a:buClr>
              <a:buFont typeface="Wingdings 3" panose="05040102010807070707" pitchFamily="18" charset="2"/>
              <a:buChar char=""/>
            </a:pPr>
            <a:r>
              <a:rPr lang="en-US" sz="2130" dirty="0"/>
              <a:t>There are a number of checks that need to be performed before a web conference goes ahead:</a:t>
            </a:r>
          </a:p>
          <a:p>
            <a:pPr marL="723900" indent="-361950">
              <a:buClr>
                <a:srgbClr val="0070C0"/>
              </a:buClr>
              <a:buFont typeface="Wingdings" panose="05000000000000000000" pitchFamily="2" charset="2"/>
              <a:buChar char="§"/>
            </a:pPr>
            <a:r>
              <a:rPr lang="en-US" sz="2130" dirty="0" smtClean="0"/>
              <a:t>Similar </a:t>
            </a:r>
            <a:r>
              <a:rPr lang="en-US" sz="2130" dirty="0"/>
              <a:t>checks to a video conference will need to be performed for the internet connection, microphone and a web camera if used.</a:t>
            </a:r>
          </a:p>
          <a:p>
            <a:pPr marL="723900" indent="-361950">
              <a:buClr>
                <a:srgbClr val="0070C0"/>
              </a:buClr>
              <a:buFont typeface="Wingdings" panose="05000000000000000000" pitchFamily="2" charset="2"/>
              <a:buChar char="§"/>
            </a:pPr>
            <a:r>
              <a:rPr lang="en-US" sz="2130" dirty="0" smtClean="0"/>
              <a:t>In </a:t>
            </a:r>
            <a:r>
              <a:rPr lang="en-US" sz="2130" dirty="0"/>
              <a:t>some web conferences, participants may want to share documents. Most web conferencing software will allow participants to do this. This will either be through documents being preloaded into an online meeting room, or by a link sent in a messaging facility during the web conference. </a:t>
            </a:r>
            <a:endParaRPr lang="en-US" sz="2130" dirty="0" smtClean="0"/>
          </a:p>
          <a:p>
            <a:pPr marL="723900" indent="-361950">
              <a:buClr>
                <a:srgbClr val="0070C0"/>
              </a:buClr>
              <a:buFont typeface="Wingdings" panose="05000000000000000000" pitchFamily="2" charset="2"/>
              <a:buChar char="§"/>
            </a:pPr>
            <a:r>
              <a:rPr lang="en-US" sz="2130" dirty="0" smtClean="0"/>
              <a:t>A </a:t>
            </a:r>
            <a:r>
              <a:rPr lang="en-US" sz="2130" dirty="0"/>
              <a:t>test may need to be carried out on whether the preloaded documents can be accessed, or that the text facility can be used.</a:t>
            </a:r>
          </a:p>
        </p:txBody>
      </p:sp>
    </p:spTree>
    <p:extLst>
      <p:ext uri="{BB962C8B-B14F-4D97-AF65-F5344CB8AC3E}">
        <p14:creationId xmlns:p14="http://schemas.microsoft.com/office/powerpoint/2010/main" val="2988372248"/>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46394265"/>
              </p:ext>
            </p:extLst>
          </p:nvPr>
        </p:nvGraphicFramePr>
        <p:xfrm>
          <a:off x="179512" y="1124744"/>
          <a:ext cx="8712968" cy="5400599"/>
        </p:xfrm>
        <a:graphic>
          <a:graphicData uri="http://schemas.openxmlformats.org/drawingml/2006/table">
            <a:tbl>
              <a:tblPr firstRow="1" bandRow="1">
                <a:tableStyleId>{5C22544A-7EE6-4342-B048-85BDC9FD1C3A}</a:tableStyleId>
              </a:tblPr>
              <a:tblGrid>
                <a:gridCol w="6099078"/>
                <a:gridCol w="1306945"/>
                <a:gridCol w="1306945"/>
              </a:tblGrid>
              <a:tr h="390885">
                <a:tc rowSpan="2">
                  <a:txBody>
                    <a:bodyPr/>
                    <a:lstStyle/>
                    <a:p>
                      <a:r>
                        <a:rPr kumimoji="0" lang="en-GB" sz="185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sz="1850" dirty="0">
                        <a:latin typeface="Arial" panose="020B0604020202020204" pitchFamily="34" charset="0"/>
                        <a:cs typeface="Arial" panose="020B0604020202020204" pitchFamily="34" charset="0"/>
                      </a:endParaRPr>
                    </a:p>
                  </a:txBody>
                  <a:tcPr/>
                </a:tc>
                <a:tc gridSpan="2">
                  <a:txBody>
                    <a:bodyPr/>
                    <a:lstStyle/>
                    <a:p>
                      <a:pPr algn="ctr"/>
                      <a:r>
                        <a:rPr lang="en-IE" sz="1850" dirty="0" smtClean="0">
                          <a:latin typeface="Arial" panose="020B0604020202020204" pitchFamily="34" charset="0"/>
                          <a:cs typeface="Arial" panose="020B0604020202020204" pitchFamily="34" charset="0"/>
                        </a:rPr>
                        <a:t>Weighting</a:t>
                      </a:r>
                      <a:endParaRPr lang="en-GB" sz="185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90885">
                <a:tc vMerge="1">
                  <a:txBody>
                    <a:bodyPr/>
                    <a:lstStyle/>
                    <a:p>
                      <a:endParaRPr lang="en-GB"/>
                    </a:p>
                  </a:txBody>
                  <a:tcPr/>
                </a:tc>
                <a:tc>
                  <a:txBody>
                    <a:bodyPr/>
                    <a:lstStyle/>
                    <a:p>
                      <a:pPr algn="ctr"/>
                      <a:r>
                        <a:rPr lang="en-IE" sz="1850" dirty="0" smtClean="0">
                          <a:latin typeface="Arial" panose="020B0604020202020204" pitchFamily="34" charset="0"/>
                          <a:cs typeface="Arial" panose="020B0604020202020204" pitchFamily="34" charset="0"/>
                        </a:rPr>
                        <a:t>AS Level</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A Level</a:t>
                      </a:r>
                      <a:endParaRPr lang="en-GB" sz="1850" dirty="0">
                        <a:latin typeface="Arial" panose="020B0604020202020204" pitchFamily="34" charset="0"/>
                        <a:cs typeface="Arial" panose="020B0604020202020204" pitchFamily="34" charset="0"/>
                      </a:endParaRPr>
                    </a:p>
                  </a:txBody>
                  <a:tcPr/>
                </a:tc>
              </a:tr>
              <a:tr h="2161835">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1 Theory                                1 hour 45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1–10 of the syllabus content.</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r h="2456994">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2 Practical                           2 hours 30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8–10 of the syllabus content. Candidates will also need to use their previous knowledge from sections 1–7.</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All tasks are compulsory.</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3327852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91</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8784976" cy="5493812"/>
          </a:xfrm>
          <a:prstGeom prst="rect">
            <a:avLst/>
          </a:prstGeom>
        </p:spPr>
        <p:txBody>
          <a:bodyPr wrap="square">
            <a:spAutoFit/>
          </a:bodyPr>
          <a:lstStyle/>
          <a:p>
            <a:pPr>
              <a:buClr>
                <a:srgbClr val="0070C0"/>
              </a:buClr>
            </a:pPr>
            <a:r>
              <a:rPr lang="en-US" sz="1950" b="1" dirty="0" smtClean="0">
                <a:solidFill>
                  <a:schemeClr val="tx2"/>
                </a:solidFill>
              </a:rPr>
              <a:t>Using </a:t>
            </a:r>
            <a:r>
              <a:rPr lang="en-US" sz="1950" b="1" dirty="0">
                <a:solidFill>
                  <a:schemeClr val="tx2"/>
                </a:solidFill>
              </a:rPr>
              <a:t>networks in video and web conferencing</a:t>
            </a:r>
          </a:p>
          <a:p>
            <a:pPr marL="361950" indent="-361950">
              <a:buClr>
                <a:srgbClr val="0070C0"/>
              </a:buClr>
              <a:buFont typeface="Wingdings 3" panose="05040102010807070707" pitchFamily="18" charset="2"/>
              <a:buChar char=""/>
            </a:pPr>
            <a:r>
              <a:rPr lang="en-US" sz="1950" dirty="0" smtClean="0"/>
              <a:t>The </a:t>
            </a:r>
            <a:r>
              <a:rPr lang="en-US" sz="1950" dirty="0"/>
              <a:t>wide-scale use of video conferencing and web </a:t>
            </a:r>
            <a:r>
              <a:rPr lang="en-US" sz="1950" dirty="0" smtClean="0"/>
              <a:t>conferencing </a:t>
            </a:r>
            <a:r>
              <a:rPr lang="en-US" sz="1950" dirty="0"/>
              <a:t>would not be possible without the use of </a:t>
            </a:r>
            <a:r>
              <a:rPr lang="en-US" sz="1950" dirty="0" smtClean="0"/>
              <a:t>networks</a:t>
            </a:r>
            <a:r>
              <a:rPr lang="en-US" sz="1950" dirty="0"/>
              <a:t>. The use of packet switching enables video and sound transmissions to be broken down into packets, just </a:t>
            </a:r>
            <a:r>
              <a:rPr lang="en-US" sz="1950" dirty="0" smtClean="0"/>
              <a:t>like </a:t>
            </a:r>
            <a:r>
              <a:rPr lang="en-US" sz="1950" dirty="0"/>
              <a:t>any other type of data, to be transmitted. The resulting </a:t>
            </a:r>
            <a:r>
              <a:rPr lang="en-US" sz="1950" dirty="0" smtClean="0"/>
              <a:t>packets </a:t>
            </a:r>
            <a:r>
              <a:rPr lang="en-US" sz="1950" dirty="0"/>
              <a:t>can be easily and swiftly transmitted across </a:t>
            </a:r>
            <a:r>
              <a:rPr lang="en-US" sz="1950" dirty="0" smtClean="0"/>
              <a:t>networks </a:t>
            </a:r>
            <a:r>
              <a:rPr lang="en-US" sz="1950" dirty="0"/>
              <a:t>and the internet.</a:t>
            </a:r>
          </a:p>
          <a:p>
            <a:pPr marL="361950" indent="-361950">
              <a:buClr>
                <a:srgbClr val="0070C0"/>
              </a:buClr>
              <a:buFont typeface="Wingdings 3" panose="05040102010807070707" pitchFamily="18" charset="2"/>
              <a:buChar char=""/>
            </a:pPr>
            <a:r>
              <a:rPr lang="en-US" sz="1950" dirty="0" smtClean="0"/>
              <a:t>Video </a:t>
            </a:r>
            <a:r>
              <a:rPr lang="en-US" sz="1950" dirty="0"/>
              <a:t>and web conferences held internally within </a:t>
            </a:r>
            <a:r>
              <a:rPr lang="en-US" sz="1950" dirty="0" smtClean="0"/>
              <a:t>organisations </a:t>
            </a:r>
            <a:r>
              <a:rPr lang="en-US" sz="1950" dirty="0"/>
              <a:t>will make use of that </a:t>
            </a:r>
            <a:r>
              <a:rPr lang="en-US" sz="1950" dirty="0" err="1"/>
              <a:t>organisation’s</a:t>
            </a:r>
            <a:r>
              <a:rPr lang="en-US" sz="1950" dirty="0"/>
              <a:t> LAN.</a:t>
            </a:r>
          </a:p>
          <a:p>
            <a:pPr marL="361950" indent="-361950">
              <a:buClr>
                <a:srgbClr val="0070C0"/>
              </a:buClr>
              <a:buFont typeface="Wingdings 3" panose="05040102010807070707" pitchFamily="18" charset="2"/>
              <a:buChar char=""/>
            </a:pPr>
            <a:r>
              <a:rPr lang="en-US" sz="1950" dirty="0" smtClean="0"/>
              <a:t>The </a:t>
            </a:r>
            <a:r>
              <a:rPr lang="en-US" sz="1950" dirty="0"/>
              <a:t>LAN may be wired or wireless. To connect externally, </a:t>
            </a:r>
            <a:r>
              <a:rPr lang="en-US" sz="1950" dirty="0" smtClean="0"/>
              <a:t>the </a:t>
            </a:r>
            <a:r>
              <a:rPr lang="en-US" sz="1950" dirty="0"/>
              <a:t>conferences will also need to make use of a WAN or me internet.</a:t>
            </a:r>
          </a:p>
          <a:p>
            <a:pPr marL="361950" indent="-361950">
              <a:buClr>
                <a:srgbClr val="0070C0"/>
              </a:buClr>
              <a:buFont typeface="Wingdings 3" panose="05040102010807070707" pitchFamily="18" charset="2"/>
              <a:buChar char=""/>
            </a:pPr>
            <a:r>
              <a:rPr lang="en-US" sz="1950" dirty="0" smtClean="0"/>
              <a:t>Video </a:t>
            </a:r>
            <a:r>
              <a:rPr lang="en-US" sz="1950" dirty="0"/>
              <a:t>and web conferencing requires a reasonable data </a:t>
            </a:r>
            <a:r>
              <a:rPr lang="en-US" sz="1950" dirty="0" smtClean="0"/>
              <a:t>transmission </a:t>
            </a:r>
            <a:r>
              <a:rPr lang="en-US" sz="1950" dirty="0"/>
              <a:t>speed. The higher the required quality of </a:t>
            </a:r>
            <a:r>
              <a:rPr lang="en-US" sz="1950" dirty="0" smtClean="0"/>
              <a:t>video </a:t>
            </a:r>
            <a:r>
              <a:rPr lang="en-US" sz="1950" dirty="0"/>
              <a:t>and sound, the </a:t>
            </a:r>
            <a:r>
              <a:rPr lang="en-US" sz="1950" dirty="0" smtClean="0"/>
              <a:t>higher the </a:t>
            </a:r>
            <a:r>
              <a:rPr lang="en-US" sz="1950" dirty="0"/>
              <a:t>transmission speed that </a:t>
            </a:r>
            <a:r>
              <a:rPr lang="en-US" sz="1950" dirty="0" smtClean="0"/>
              <a:t>is required</a:t>
            </a:r>
            <a:r>
              <a:rPr lang="en-US" sz="1950" dirty="0"/>
              <a:t>. As a result, for video or web conference over a </a:t>
            </a:r>
            <a:r>
              <a:rPr lang="en-US" sz="1950" dirty="0" smtClean="0"/>
              <a:t>LAN</a:t>
            </a:r>
            <a:r>
              <a:rPr lang="en-US" sz="1950" dirty="0"/>
              <a:t>, one </a:t>
            </a:r>
            <a:r>
              <a:rPr lang="en-US" sz="1950" dirty="0" smtClean="0"/>
              <a:t>of four types </a:t>
            </a:r>
            <a:r>
              <a:rPr lang="en-US" sz="1950" dirty="0"/>
              <a:t>of connection is usually used:</a:t>
            </a:r>
          </a:p>
          <a:p>
            <a:pPr marL="723900" indent="-361950">
              <a:buClr>
                <a:srgbClr val="0070C0"/>
              </a:buClr>
              <a:buFont typeface="Wingdings" panose="05000000000000000000" pitchFamily="2" charset="2"/>
              <a:buChar char="§"/>
            </a:pPr>
            <a:r>
              <a:rPr lang="en-US" sz="1950" dirty="0" smtClean="0"/>
              <a:t>Integrated </a:t>
            </a:r>
            <a:r>
              <a:rPr lang="en-US" sz="1950" dirty="0"/>
              <a:t>Services Digital Network (ISDN)</a:t>
            </a:r>
          </a:p>
          <a:p>
            <a:pPr marL="723900" indent="-361950">
              <a:buClr>
                <a:srgbClr val="0070C0"/>
              </a:buClr>
              <a:buFont typeface="Wingdings" panose="05000000000000000000" pitchFamily="2" charset="2"/>
              <a:buChar char="§"/>
            </a:pPr>
            <a:r>
              <a:rPr lang="en-US" sz="1950" dirty="0" smtClean="0"/>
              <a:t>Asynchronous </a:t>
            </a:r>
            <a:r>
              <a:rPr lang="en-US" sz="1950" dirty="0"/>
              <a:t>Digital Subscriber Lines (ADSL)</a:t>
            </a:r>
          </a:p>
          <a:p>
            <a:pPr marL="723900" indent="-361950">
              <a:buClr>
                <a:srgbClr val="0070C0"/>
              </a:buClr>
              <a:buFont typeface="Wingdings" panose="05000000000000000000" pitchFamily="2" charset="2"/>
              <a:buChar char="§"/>
            </a:pPr>
            <a:r>
              <a:rPr lang="en-US" sz="1950" dirty="0" smtClean="0"/>
              <a:t>Synchronous </a:t>
            </a:r>
            <a:r>
              <a:rPr lang="en-US" sz="1950" dirty="0"/>
              <a:t>Digital Subscriber Lines (SDSL)</a:t>
            </a:r>
          </a:p>
          <a:p>
            <a:pPr marL="723900" indent="-361950">
              <a:buClr>
                <a:srgbClr val="0070C0"/>
              </a:buClr>
              <a:buFont typeface="Wingdings" panose="05000000000000000000" pitchFamily="2" charset="2"/>
              <a:buChar char="§"/>
            </a:pPr>
            <a:r>
              <a:rPr lang="en-US" sz="1950" dirty="0" smtClean="0"/>
              <a:t>3G/4G </a:t>
            </a:r>
            <a:r>
              <a:rPr lang="en-US" sz="1950" dirty="0"/>
              <a:t>mobile networks</a:t>
            </a:r>
            <a:r>
              <a:rPr lang="en-US" sz="1950" dirty="0" smtClean="0"/>
              <a:t>.</a:t>
            </a:r>
            <a:endParaRPr lang="en-US" sz="1950" dirty="0"/>
          </a:p>
        </p:txBody>
      </p:sp>
    </p:spTree>
    <p:extLst>
      <p:ext uri="{BB962C8B-B14F-4D97-AF65-F5344CB8AC3E}">
        <p14:creationId xmlns:p14="http://schemas.microsoft.com/office/powerpoint/2010/main" val="4136189060"/>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91</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8784976" cy="5586145"/>
          </a:xfrm>
          <a:prstGeom prst="rect">
            <a:avLst/>
          </a:prstGeom>
        </p:spPr>
        <p:txBody>
          <a:bodyPr wrap="square">
            <a:spAutoFit/>
          </a:bodyPr>
          <a:lstStyle/>
          <a:p>
            <a:pPr>
              <a:buClr>
                <a:srgbClr val="0070C0"/>
              </a:buClr>
            </a:pPr>
            <a:r>
              <a:rPr lang="en-US" sz="1700" b="1" dirty="0" smtClean="0">
                <a:solidFill>
                  <a:schemeClr val="tx2"/>
                </a:solidFill>
              </a:rPr>
              <a:t>Using </a:t>
            </a:r>
            <a:r>
              <a:rPr lang="en-US" sz="1700" b="1" dirty="0">
                <a:solidFill>
                  <a:schemeClr val="tx2"/>
                </a:solidFill>
              </a:rPr>
              <a:t>networks in video and web conferencing</a:t>
            </a:r>
          </a:p>
          <a:p>
            <a:pPr marL="361950" indent="-361950">
              <a:buClr>
                <a:srgbClr val="0070C0"/>
              </a:buClr>
              <a:buFont typeface="Wingdings 3" panose="05040102010807070707" pitchFamily="18" charset="2"/>
              <a:buChar char=""/>
            </a:pPr>
            <a:r>
              <a:rPr lang="en-US" sz="1700" b="1" dirty="0" smtClean="0">
                <a:solidFill>
                  <a:schemeClr val="tx2"/>
                </a:solidFill>
              </a:rPr>
              <a:t>Integrated </a:t>
            </a:r>
            <a:r>
              <a:rPr lang="en-US" sz="1700" b="1" dirty="0">
                <a:solidFill>
                  <a:schemeClr val="tx2"/>
                </a:solidFill>
              </a:rPr>
              <a:t>Services Digital Network (ISDN)</a:t>
            </a:r>
            <a:r>
              <a:rPr lang="en-US" sz="1700" dirty="0"/>
              <a:t> is a networking </a:t>
            </a:r>
            <a:r>
              <a:rPr lang="en-US" sz="1700" dirty="0" smtClean="0"/>
              <a:t>technology </a:t>
            </a:r>
            <a:r>
              <a:rPr lang="en-US" sz="1700" dirty="0"/>
              <a:t>that allows data to be transmitted </a:t>
            </a:r>
            <a:r>
              <a:rPr lang="en-US" sz="1700" dirty="0" smtClean="0"/>
              <a:t>digitally over </a:t>
            </a:r>
            <a:r>
              <a:rPr lang="en-US" sz="1700" dirty="0"/>
              <a:t>analogue copper </a:t>
            </a:r>
            <a:r>
              <a:rPr lang="en-US" sz="1700" dirty="0" smtClean="0"/>
              <a:t>wire, </a:t>
            </a:r>
            <a:r>
              <a:rPr lang="en-US" sz="1700" dirty="0"/>
              <a:t>usually with transmission speeds of up to 64 Kbps per channel. Two channels could also be used in parallel to send data at up to 128 Kbps. ISDN was popular in the 1990s and early 2000s but has largely been replaced by much faster ADSL and SDSL networks. However, ISDN is still used in areas where ADSL and SDSL technology has yet to be implemented.</a:t>
            </a:r>
          </a:p>
          <a:p>
            <a:pPr marL="361950" indent="-361950">
              <a:buClr>
                <a:srgbClr val="0070C0"/>
              </a:buClr>
              <a:buFont typeface="Wingdings 3" panose="05040102010807070707" pitchFamily="18" charset="2"/>
              <a:buChar char=""/>
            </a:pPr>
            <a:r>
              <a:rPr lang="en-US" sz="1700" b="1" dirty="0">
                <a:solidFill>
                  <a:schemeClr val="tx2"/>
                </a:solidFill>
              </a:rPr>
              <a:t>Asynchronous Digital Subscriber Line (ADSL)</a:t>
            </a:r>
            <a:r>
              <a:rPr lang="en-US" sz="1700" dirty="0"/>
              <a:t> technology, also known as broadband, is now the most common type of connection to the internet. It has typical transmission speeds of around 100 </a:t>
            </a:r>
            <a:r>
              <a:rPr lang="en-US" sz="1700" dirty="0" err="1"/>
              <a:t>Mbs</a:t>
            </a:r>
            <a:r>
              <a:rPr lang="en-US" sz="1700" dirty="0"/>
              <a:t>. ADSL is used in homes and businesses to deliver reliable, high-speed connections. Asynchronous means that download and upload speeds are different. This means that ADSL works by unevenly splitting the balance between download and upload speeds. Most homes and businesses will download more data from the internet than they upload to it. As a result, ADSL download speeds are usually far greater than upload speeds.</a:t>
            </a:r>
          </a:p>
          <a:p>
            <a:pPr marL="361950" indent="-361950">
              <a:buClr>
                <a:srgbClr val="0070C0"/>
              </a:buClr>
              <a:buFont typeface="Wingdings 3" panose="05040102010807070707" pitchFamily="18" charset="2"/>
              <a:buChar char=""/>
            </a:pPr>
            <a:r>
              <a:rPr lang="en-US" sz="1700" b="1" dirty="0">
                <a:solidFill>
                  <a:schemeClr val="tx2"/>
                </a:solidFill>
              </a:rPr>
              <a:t>Synchronous Digital Subscriber Line (SDSL) </a:t>
            </a:r>
            <a:r>
              <a:rPr lang="en-US" sz="1700" dirty="0"/>
              <a:t>technology uses the same data transmission technology as ADSL. However, this time the download and upload transmission rates are balanced and equal. SDSL is used by organisations that upload and download equivalent amounts of data.</a:t>
            </a:r>
          </a:p>
          <a:p>
            <a:pPr marL="361950" indent="-361950">
              <a:buClr>
                <a:srgbClr val="0070C0"/>
              </a:buClr>
              <a:buFont typeface="Wingdings 3" panose="05040102010807070707" pitchFamily="18" charset="2"/>
              <a:buChar char=""/>
            </a:pPr>
            <a:r>
              <a:rPr lang="en-US" sz="1700" b="1" dirty="0">
                <a:solidFill>
                  <a:schemeClr val="tx2"/>
                </a:solidFill>
              </a:rPr>
              <a:t>Mobile devices</a:t>
            </a:r>
            <a:r>
              <a:rPr lang="en-US" sz="1700" dirty="0"/>
              <a:t> such as smartphones make use of 3G/4G technology to allow users to use video conferencing when travelling, or when access to a LAN is not possible</a:t>
            </a:r>
            <a:r>
              <a:rPr lang="en-US" sz="1700" dirty="0" smtClean="0"/>
              <a:t>.</a:t>
            </a:r>
            <a:endParaRPr lang="en-US" sz="1700" dirty="0"/>
          </a:p>
        </p:txBody>
      </p:sp>
    </p:spTree>
    <p:extLst>
      <p:ext uri="{BB962C8B-B14F-4D97-AF65-F5344CB8AC3E}">
        <p14:creationId xmlns:p14="http://schemas.microsoft.com/office/powerpoint/2010/main" val="3647916716"/>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91</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24376"/>
            <a:ext cx="8784976" cy="5355312"/>
          </a:xfrm>
          <a:prstGeom prst="rect">
            <a:avLst/>
          </a:prstGeom>
        </p:spPr>
        <p:txBody>
          <a:bodyPr wrap="square">
            <a:spAutoFit/>
          </a:bodyPr>
          <a:lstStyle/>
          <a:p>
            <a:pPr>
              <a:buClr>
                <a:srgbClr val="0070C0"/>
              </a:buClr>
            </a:pPr>
            <a:r>
              <a:rPr lang="en-US" b="1" dirty="0" smtClean="0">
                <a:solidFill>
                  <a:schemeClr val="tx2"/>
                </a:solidFill>
              </a:rPr>
              <a:t>Using </a:t>
            </a:r>
            <a:r>
              <a:rPr lang="en-US" b="1" dirty="0">
                <a:solidFill>
                  <a:schemeClr val="tx2"/>
                </a:solidFill>
              </a:rPr>
              <a:t>networks in video and web conferencing</a:t>
            </a:r>
          </a:p>
          <a:p>
            <a:pPr marL="361950" indent="-361950">
              <a:buClr>
                <a:srgbClr val="0070C0"/>
              </a:buClr>
              <a:buFont typeface="Wingdings 3" panose="05040102010807070707" pitchFamily="18" charset="2"/>
              <a:buChar char=""/>
            </a:pPr>
            <a:r>
              <a:rPr lang="en-US" dirty="0" smtClean="0"/>
              <a:t>For </a:t>
            </a:r>
            <a:r>
              <a:rPr lang="en-US" dirty="0"/>
              <a:t>a video conference to successfully take place, the video and audio signals must be transmitted over a network. Video signals require high volumes of data transmission. The higher the resolution of the video, the more data that needs transmission, and the greater the traffic that is placed on a network. High traffic can lead to disruption or interruption of the video conference.</a:t>
            </a:r>
          </a:p>
          <a:p>
            <a:pPr marL="361950" indent="-361950">
              <a:buClr>
                <a:srgbClr val="0070C0"/>
              </a:buClr>
              <a:buFont typeface="Wingdings 3" panose="05040102010807070707" pitchFamily="18" charset="2"/>
              <a:buChar char=""/>
            </a:pPr>
            <a:r>
              <a:rPr lang="en-US" dirty="0"/>
              <a:t>To overcome this problem, video conferencing uses software called codecs. Codec is an abbreviation of the words ‘coder’ and ‘decoder’. At the sender’s end, the ‘coder’ element of the codec takes the video and audio signals and compresses them to reduce their file size. Reducing the file size means less data needs to be transmitted, reducing network traffic and the possibility of disruption to the conference. At the receiver’s end, the ‘decoder’ decompresses the video and audio signals so that they can be played</a:t>
            </a:r>
            <a:r>
              <a:rPr lang="en-US" dirty="0" smtClean="0"/>
              <a:t>.</a:t>
            </a:r>
          </a:p>
          <a:p>
            <a:pPr marL="361950" indent="-361950">
              <a:buClr>
                <a:srgbClr val="0070C0"/>
              </a:buClr>
              <a:buFont typeface="Wingdings 3" panose="05040102010807070707" pitchFamily="18" charset="2"/>
              <a:buChar char=""/>
            </a:pPr>
            <a:r>
              <a:rPr lang="en-US" dirty="0"/>
              <a:t>The same codec must be used at both the source and the destination of the data transmission. Different codecs compress and decompress in different ways, therefore are incompatible with each other. As a result, several codec standards exist. The H.264 codec is one of the most common and is used not only for video conferencing, but also with DVDs and </a:t>
            </a:r>
            <a:r>
              <a:rPr lang="en-US" dirty="0" smtClean="0"/>
              <a:t>YouTube </a:t>
            </a:r>
            <a:r>
              <a:rPr lang="en-US" dirty="0"/>
              <a:t>videos. Other codecs for video </a:t>
            </a:r>
            <a:r>
              <a:rPr lang="en-US" dirty="0" smtClean="0"/>
              <a:t/>
            </a:r>
            <a:br>
              <a:rPr lang="en-US" dirty="0" smtClean="0"/>
            </a:br>
            <a:r>
              <a:rPr lang="en-US" dirty="0" smtClean="0"/>
              <a:t>conferencing </a:t>
            </a:r>
            <a:r>
              <a:rPr lang="en-US" dirty="0"/>
              <a:t>include H.261 and H.263+.</a:t>
            </a:r>
          </a:p>
        </p:txBody>
      </p:sp>
      <p:sp>
        <p:nvSpPr>
          <p:cNvPr id="2" name="TextBox 1">
            <a:hlinkClick r:id="rId3" action="ppaction://hlinkfile"/>
          </p:cNvPr>
          <p:cNvSpPr txBox="1"/>
          <p:nvPr/>
        </p:nvSpPr>
        <p:spPr>
          <a:xfrm>
            <a:off x="7596336" y="6237312"/>
            <a:ext cx="1261884"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Blue jeans</a:t>
            </a:r>
            <a:endParaRPr lang="en-GB" dirty="0"/>
          </a:p>
        </p:txBody>
      </p:sp>
      <p:sp>
        <p:nvSpPr>
          <p:cNvPr id="6" name="TextBox 5">
            <a:hlinkClick r:id="rId4" action="ppaction://hlinkfile"/>
          </p:cNvPr>
          <p:cNvSpPr txBox="1"/>
          <p:nvPr/>
        </p:nvSpPr>
        <p:spPr>
          <a:xfrm>
            <a:off x="5652120" y="6237312"/>
            <a:ext cx="1700852"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IE" dirty="0" smtClean="0"/>
              <a:t>Real Life Call</a:t>
            </a:r>
            <a:endParaRPr lang="en-GB" dirty="0"/>
          </a:p>
        </p:txBody>
      </p:sp>
    </p:spTree>
    <p:extLst>
      <p:ext uri="{BB962C8B-B14F-4D97-AF65-F5344CB8AC3E}">
        <p14:creationId xmlns:p14="http://schemas.microsoft.com/office/powerpoint/2010/main" val="2967267132"/>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92</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10702"/>
            <a:ext cx="4968552" cy="5539978"/>
          </a:xfrm>
          <a:prstGeom prst="rect">
            <a:avLst/>
          </a:prstGeom>
        </p:spPr>
        <p:txBody>
          <a:bodyPr wrap="square">
            <a:spAutoFit/>
          </a:bodyPr>
          <a:lstStyle/>
          <a:p>
            <a:pPr>
              <a:buClr>
                <a:srgbClr val="0070C0"/>
              </a:buClr>
            </a:pPr>
            <a:r>
              <a:rPr lang="en-US" sz="1770" b="1" dirty="0" smtClean="0">
                <a:solidFill>
                  <a:schemeClr val="tx2"/>
                </a:solidFill>
              </a:rPr>
              <a:t>The Impact of Video Conferencing</a:t>
            </a:r>
            <a:endParaRPr lang="en-US" sz="1770" b="1" dirty="0">
              <a:solidFill>
                <a:schemeClr val="tx2"/>
              </a:solidFill>
            </a:endParaRPr>
          </a:p>
          <a:p>
            <a:pPr marL="361950" indent="-361950">
              <a:buClr>
                <a:srgbClr val="0070C0"/>
              </a:buClr>
              <a:buFont typeface="Wingdings 3" panose="05040102010807070707" pitchFamily="18" charset="2"/>
              <a:buChar char=""/>
            </a:pPr>
            <a:r>
              <a:rPr lang="en-US" sz="1770" dirty="0"/>
              <a:t>Additionally, many computing devices now feature inbuilt video conferencing equipment. Smartphone, laptops and tablets generally have microphones, speakers and cameras, along with the network connectivity needed for video conferencing. Free software allows cheap video conferencing.</a:t>
            </a:r>
          </a:p>
          <a:p>
            <a:pPr marL="361950" indent="-361950">
              <a:buClr>
                <a:srgbClr val="0070C0"/>
              </a:buClr>
              <a:buFont typeface="Wingdings 3" panose="05040102010807070707" pitchFamily="18" charset="2"/>
              <a:buChar char=""/>
            </a:pPr>
            <a:r>
              <a:rPr lang="en-US" sz="1770" dirty="0"/>
              <a:t>As a result, an increasing number of users have now taken to using video conferencing as a method of communication and are enjoying the benefits it brings. Those users who live at a distance from friends and relatives have especially taken to this technology as it allows them to see, as well as hear, their loved ones. Users with hearing and speaking impairments enjoy video conferencing as it enables them to communicate using sign language</a:t>
            </a:r>
            <a:r>
              <a:rPr lang="en-US" sz="1770" dirty="0" smtClean="0"/>
              <a:t>.</a:t>
            </a:r>
            <a:endParaRPr lang="en-US" sz="1770" dirty="0"/>
          </a:p>
        </p:txBody>
      </p:sp>
      <p:sp>
        <p:nvSpPr>
          <p:cNvPr id="7" name="Rectangle 6"/>
          <p:cNvSpPr/>
          <p:nvPr/>
        </p:nvSpPr>
        <p:spPr>
          <a:xfrm>
            <a:off x="5148064" y="1110701"/>
            <a:ext cx="3824829" cy="2308324"/>
          </a:xfrm>
          <a:prstGeom prst="rect">
            <a:avLst/>
          </a:prstGeom>
          <a:solidFill>
            <a:srgbClr val="FFDC6D"/>
          </a:solidFill>
          <a:ln w="57150">
            <a:solidFill>
              <a:srgbClr val="002060"/>
            </a:solidFill>
          </a:ln>
        </p:spPr>
        <p:txBody>
          <a:bodyPr wrap="square">
            <a:spAutoFit/>
          </a:bodyPr>
          <a:lstStyle/>
          <a:p>
            <a:pPr>
              <a:tabLst>
                <a:tab pos="1815704" algn="l"/>
              </a:tabLst>
            </a:pPr>
            <a:r>
              <a:rPr lang="en-US" b="1" dirty="0">
                <a:solidFill>
                  <a:srgbClr val="C00000"/>
                </a:solidFill>
                <a:latin typeface="Arial" panose="020B0604020202020204" pitchFamily="34" charset="0"/>
                <a:cs typeface="Arial" panose="020B0604020202020204" pitchFamily="34" charset="0"/>
              </a:rPr>
              <a:t>Key Terms</a:t>
            </a:r>
          </a:p>
          <a:p>
            <a:r>
              <a:rPr lang="en-US" b="1" dirty="0"/>
              <a:t>Digital divide</a:t>
            </a:r>
            <a:r>
              <a:rPr lang="en-US" dirty="0"/>
              <a:t>: the separation between those that have access to technologies and the internet and those that do </a:t>
            </a:r>
            <a:r>
              <a:rPr lang="en-US" dirty="0" smtClean="0"/>
              <a:t>not.</a:t>
            </a:r>
            <a:endParaRPr lang="en-US" dirty="0"/>
          </a:p>
          <a:p>
            <a:r>
              <a:rPr lang="en-US" b="1" dirty="0"/>
              <a:t>Teleworking</a:t>
            </a:r>
            <a:r>
              <a:rPr lang="en-US" dirty="0"/>
              <a:t>: </a:t>
            </a:r>
            <a:r>
              <a:rPr lang="en-US" dirty="0" smtClean="0"/>
              <a:t>working from </a:t>
            </a:r>
            <a:r>
              <a:rPr lang="en-US" dirty="0"/>
              <a:t>home using technologies to keep in contact with an </a:t>
            </a:r>
            <a:r>
              <a:rPr lang="en-US" dirty="0" smtClean="0"/>
              <a:t>employer.</a:t>
            </a:r>
            <a:endParaRPr lang="en-US" dirty="0"/>
          </a:p>
        </p:txBody>
      </p:sp>
      <p:sp>
        <p:nvSpPr>
          <p:cNvPr id="8" name="Oval 7"/>
          <p:cNvSpPr/>
          <p:nvPr/>
        </p:nvSpPr>
        <p:spPr>
          <a:xfrm rot="1309147">
            <a:off x="8791900" y="1028923"/>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sp>
        <p:nvSpPr>
          <p:cNvPr id="9" name="Rectangle 8"/>
          <p:cNvSpPr/>
          <p:nvPr/>
        </p:nvSpPr>
        <p:spPr>
          <a:xfrm>
            <a:off x="5148064" y="3548998"/>
            <a:ext cx="3824829" cy="3139321"/>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Improvements in internet and communication technologies have led to affordable high-speed connections at home and at work. </a:t>
            </a:r>
            <a:endParaRPr lang="en-US" dirty="0" smtClean="0"/>
          </a:p>
          <a:p>
            <a:pPr marL="214313" indent="-214313">
              <a:buClr>
                <a:srgbClr val="C00000"/>
              </a:buClr>
              <a:buFont typeface="Wingdings" panose="05000000000000000000" pitchFamily="2" charset="2"/>
              <a:buChar char="§"/>
            </a:pPr>
            <a:r>
              <a:rPr lang="en-US" dirty="0" smtClean="0"/>
              <a:t>These </a:t>
            </a:r>
            <a:r>
              <a:rPr lang="en-US" dirty="0"/>
              <a:t>high-speed connections can usually handle video transmissions. The introduction of 4G mobile networks mean that mobile devices are also capable of high-speed connections.</a:t>
            </a:r>
            <a:endParaRPr lang="en-GB" u="sng" dirty="0">
              <a:solidFill>
                <a:srgbClr val="FF0000"/>
              </a:solidFill>
              <a:latin typeface="Arial" panose="020B0604020202020204" pitchFamily="34" charset="0"/>
              <a:cs typeface="Arial" panose="020B0604020202020204" pitchFamily="34" charset="0"/>
            </a:endParaRPr>
          </a:p>
        </p:txBody>
      </p:sp>
      <p:sp>
        <p:nvSpPr>
          <p:cNvPr id="11" name="Oval 10"/>
          <p:cNvSpPr/>
          <p:nvPr/>
        </p:nvSpPr>
        <p:spPr>
          <a:xfrm rot="3933655">
            <a:off x="8794586" y="3414840"/>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3020646009"/>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92</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10702"/>
            <a:ext cx="8784976" cy="5078313"/>
          </a:xfrm>
          <a:prstGeom prst="rect">
            <a:avLst/>
          </a:prstGeom>
        </p:spPr>
        <p:txBody>
          <a:bodyPr wrap="square">
            <a:spAutoFit/>
          </a:bodyPr>
          <a:lstStyle/>
          <a:p>
            <a:pPr>
              <a:buClr>
                <a:srgbClr val="0070C0"/>
              </a:buClr>
            </a:pPr>
            <a:r>
              <a:rPr lang="en-US" b="1" dirty="0" smtClean="0">
                <a:solidFill>
                  <a:schemeClr val="tx2"/>
                </a:solidFill>
              </a:rPr>
              <a:t>The Impact of Video Conferencing</a:t>
            </a:r>
            <a:endParaRPr lang="en-US" b="1" dirty="0">
              <a:solidFill>
                <a:schemeClr val="tx2"/>
              </a:solidFill>
            </a:endParaRPr>
          </a:p>
          <a:p>
            <a:pPr marL="361950" indent="-361950">
              <a:buClr>
                <a:srgbClr val="0070C0"/>
              </a:buClr>
              <a:buFont typeface="Wingdings 3" panose="05040102010807070707" pitchFamily="18" charset="2"/>
              <a:buChar char=""/>
            </a:pPr>
            <a:r>
              <a:rPr lang="en-US" dirty="0" smtClean="0"/>
              <a:t>A </a:t>
            </a:r>
            <a:r>
              <a:rPr lang="en-US" dirty="0"/>
              <a:t>growing example of a video conferencing software that people use is Apple’s FaceTime. Users that have an iPhone can use the inbuilt FaceTime software application to communicate with each other using video conferencing</a:t>
            </a:r>
          </a:p>
          <a:p>
            <a:pPr marL="361950" indent="-361950">
              <a:buClr>
                <a:srgbClr val="0070C0"/>
              </a:buClr>
              <a:buFont typeface="Wingdings 3" panose="05040102010807070707" pitchFamily="18" charset="2"/>
              <a:buChar char=""/>
            </a:pPr>
            <a:r>
              <a:rPr lang="en-US" dirty="0"/>
              <a:t>However, the general public has yet to fully embrace this technology. Many users feel self-conscious and uncomfortable in front of a camera. Even though connection speeds have improved greatly, </a:t>
            </a:r>
            <a:r>
              <a:rPr lang="en-US" dirty="0" smtClean="0"/>
              <a:t>videoconferencing </a:t>
            </a:r>
            <a:r>
              <a:rPr lang="en-US" dirty="0"/>
              <a:t>does require high-speed data transmission. High levels of </a:t>
            </a:r>
            <a:r>
              <a:rPr lang="en-US" dirty="0" smtClean="0"/>
              <a:t>network </a:t>
            </a:r>
            <a:r>
              <a:rPr lang="en-US" dirty="0"/>
              <a:t>traffic can more frequently interfere with, </a:t>
            </a:r>
            <a:r>
              <a:rPr lang="en-US" dirty="0" smtClean="0"/>
              <a:t>degrade </a:t>
            </a:r>
            <a:r>
              <a:rPr lang="en-US" dirty="0"/>
              <a:t>or interrupt video </a:t>
            </a:r>
            <a:r>
              <a:rPr lang="en-US" dirty="0" smtClean="0"/>
              <a:t/>
            </a:r>
            <a:br>
              <a:rPr lang="en-US" dirty="0" smtClean="0"/>
            </a:br>
            <a:r>
              <a:rPr lang="en-US" dirty="0" smtClean="0"/>
              <a:t>transmissions</a:t>
            </a:r>
            <a:r>
              <a:rPr lang="en-US" dirty="0"/>
              <a:t>. </a:t>
            </a:r>
            <a:r>
              <a:rPr lang="en-US" dirty="0" smtClean="0"/>
              <a:t>This </a:t>
            </a:r>
            <a:r>
              <a:rPr lang="en-US" dirty="0"/>
              <a:t>leads users to return to </a:t>
            </a:r>
            <a:r>
              <a:rPr lang="en-US" dirty="0" smtClean="0"/>
              <a:t/>
            </a:r>
            <a:br>
              <a:rPr lang="en-US" dirty="0" smtClean="0"/>
            </a:br>
            <a:r>
              <a:rPr lang="en-US" dirty="0" smtClean="0"/>
              <a:t>more </a:t>
            </a:r>
            <a:r>
              <a:rPr lang="en-US" dirty="0"/>
              <a:t>reliable </a:t>
            </a:r>
            <a:r>
              <a:rPr lang="en-US" dirty="0" smtClean="0"/>
              <a:t>voice-only </a:t>
            </a:r>
            <a:r>
              <a:rPr lang="en-US" dirty="0"/>
              <a:t>methods.</a:t>
            </a:r>
          </a:p>
          <a:p>
            <a:pPr marL="361950" indent="-361950">
              <a:buClr>
                <a:srgbClr val="0070C0"/>
              </a:buClr>
              <a:buFont typeface="Wingdings 3" panose="05040102010807070707" pitchFamily="18" charset="2"/>
              <a:buChar char=""/>
            </a:pPr>
            <a:r>
              <a:rPr lang="en-US" dirty="0"/>
              <a:t>It could be argued that video conferencing </a:t>
            </a:r>
            <a:r>
              <a:rPr lang="en-US" dirty="0" smtClean="0"/>
              <a:t/>
            </a:r>
            <a:br>
              <a:rPr lang="en-US" dirty="0" smtClean="0"/>
            </a:br>
            <a:r>
              <a:rPr lang="en-US" dirty="0" smtClean="0"/>
              <a:t>is </a:t>
            </a:r>
            <a:r>
              <a:rPr lang="en-US" dirty="0"/>
              <a:t>helping to widen the </a:t>
            </a:r>
            <a:r>
              <a:rPr lang="en-US" b="1" dirty="0">
                <a:solidFill>
                  <a:srgbClr val="FF0000"/>
                </a:solidFill>
              </a:rPr>
              <a:t>digital divide</a:t>
            </a:r>
            <a:r>
              <a:rPr lang="en-US" dirty="0"/>
              <a:t>. Many </a:t>
            </a:r>
            <a:r>
              <a:rPr lang="en-US" dirty="0" smtClean="0"/>
              <a:t/>
            </a:r>
            <a:br>
              <a:rPr lang="en-US" dirty="0" smtClean="0"/>
            </a:br>
            <a:r>
              <a:rPr lang="en-US" dirty="0" smtClean="0"/>
              <a:t>older </a:t>
            </a:r>
            <a:r>
              <a:rPr lang="en-US" dirty="0"/>
              <a:t>users are wary of technology. They </a:t>
            </a:r>
            <a:r>
              <a:rPr lang="en-US" dirty="0" smtClean="0"/>
              <a:t/>
            </a:r>
            <a:br>
              <a:rPr lang="en-US" dirty="0" smtClean="0"/>
            </a:br>
            <a:r>
              <a:rPr lang="en-US" dirty="0" smtClean="0"/>
              <a:t>are </a:t>
            </a:r>
            <a:r>
              <a:rPr lang="en-US" dirty="0"/>
              <a:t>afraid of the complexity of video </a:t>
            </a:r>
            <a:r>
              <a:rPr lang="en-US" dirty="0" smtClean="0"/>
              <a:t/>
            </a:r>
            <a:br>
              <a:rPr lang="en-US" dirty="0" smtClean="0"/>
            </a:br>
            <a:r>
              <a:rPr lang="en-US" dirty="0" smtClean="0"/>
              <a:t>conferencing</a:t>
            </a:r>
            <a:r>
              <a:rPr lang="en-US" dirty="0"/>
              <a:t>, opting for more traditional </a:t>
            </a:r>
            <a:r>
              <a:rPr lang="en-US" dirty="0" smtClean="0"/>
              <a:t/>
            </a:r>
            <a:br>
              <a:rPr lang="en-US" dirty="0" smtClean="0"/>
            </a:br>
            <a:r>
              <a:rPr lang="en-US" dirty="0" smtClean="0"/>
              <a:t>voice </a:t>
            </a:r>
            <a:r>
              <a:rPr lang="en-US" dirty="0"/>
              <a:t>communication methods that are </a:t>
            </a:r>
            <a:r>
              <a:rPr lang="en-US" dirty="0" smtClean="0"/>
              <a:t/>
            </a:r>
            <a:br>
              <a:rPr lang="en-US" dirty="0" smtClean="0"/>
            </a:br>
            <a:r>
              <a:rPr lang="en-US" dirty="0" smtClean="0"/>
              <a:t>familiar </a:t>
            </a:r>
            <a:r>
              <a:rPr lang="en-US" dirty="0"/>
              <a:t>and comfortable</a:t>
            </a:r>
            <a:r>
              <a:rPr lang="en-US" dirty="0" smtClean="0"/>
              <a:t>.</a:t>
            </a:r>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4642" y="3356992"/>
            <a:ext cx="3729846" cy="2481350"/>
          </a:xfrm>
          <a:prstGeom prst="rect">
            <a:avLst/>
          </a:prstGeom>
        </p:spPr>
      </p:pic>
      <p:sp>
        <p:nvSpPr>
          <p:cNvPr id="3" name="Rectangle 2"/>
          <p:cNvSpPr/>
          <p:nvPr/>
        </p:nvSpPr>
        <p:spPr>
          <a:xfrm>
            <a:off x="5076056" y="5838342"/>
            <a:ext cx="3848742" cy="830997"/>
          </a:xfrm>
          <a:prstGeom prst="rect">
            <a:avLst/>
          </a:prstGeom>
        </p:spPr>
        <p:txBody>
          <a:bodyPr wrap="square">
            <a:spAutoFit/>
          </a:bodyPr>
          <a:lstStyle/>
          <a:p>
            <a:r>
              <a:rPr lang="en-US" sz="1600" b="1" dirty="0"/>
              <a:t>Figure 6.09 </a:t>
            </a:r>
            <a:r>
              <a:rPr lang="en-US" sz="1600" dirty="0"/>
              <a:t>- Video conferencing is used in some courts to allow witnesses to testify without being in the courtroom.</a:t>
            </a:r>
            <a:endParaRPr lang="en-GB" sz="1600" dirty="0"/>
          </a:p>
        </p:txBody>
      </p:sp>
    </p:spTree>
    <p:extLst>
      <p:ext uri="{BB962C8B-B14F-4D97-AF65-F5344CB8AC3E}">
        <p14:creationId xmlns:p14="http://schemas.microsoft.com/office/powerpoint/2010/main" val="4050191942"/>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92</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10702"/>
            <a:ext cx="8784976" cy="5530745"/>
          </a:xfrm>
          <a:prstGeom prst="rect">
            <a:avLst/>
          </a:prstGeom>
        </p:spPr>
        <p:txBody>
          <a:bodyPr wrap="square">
            <a:spAutoFit/>
          </a:bodyPr>
          <a:lstStyle/>
          <a:p>
            <a:pPr>
              <a:buClr>
                <a:srgbClr val="0070C0"/>
              </a:buClr>
            </a:pPr>
            <a:r>
              <a:rPr lang="en-US" sz="1860" b="1" dirty="0" smtClean="0">
                <a:solidFill>
                  <a:schemeClr val="tx2"/>
                </a:solidFill>
              </a:rPr>
              <a:t>The Impact of Video Conferencing</a:t>
            </a:r>
            <a:endParaRPr lang="en-US" sz="1860" b="1" dirty="0">
              <a:solidFill>
                <a:schemeClr val="tx2"/>
              </a:solidFill>
            </a:endParaRPr>
          </a:p>
          <a:p>
            <a:pPr marL="361950" indent="-361950">
              <a:buClr>
                <a:srgbClr val="0070C0"/>
              </a:buClr>
              <a:buFont typeface="Wingdings 3" panose="05040102010807070707" pitchFamily="18" charset="2"/>
              <a:buChar char=""/>
            </a:pPr>
            <a:r>
              <a:rPr lang="en-US" sz="1860" dirty="0" smtClean="0"/>
              <a:t>Video </a:t>
            </a:r>
            <a:r>
              <a:rPr lang="en-US" sz="1860" dirty="0"/>
              <a:t>conferencing has not yet directly had an impact on </a:t>
            </a:r>
            <a:r>
              <a:rPr lang="en-US" sz="1860" b="1" dirty="0">
                <a:solidFill>
                  <a:srgbClr val="FF0000"/>
                </a:solidFill>
              </a:rPr>
              <a:t>law</a:t>
            </a:r>
            <a:r>
              <a:rPr lang="en-US" sz="1860" dirty="0"/>
              <a:t>. However, legislation has been implemented in several countries that allows a witness to give testimony via video conferencing. This process is reserved for witnesses who may be psychologically upset by having to attend court, especially those that may have to face someone who has subjected them to physical assault or abuse.</a:t>
            </a:r>
          </a:p>
          <a:p>
            <a:pPr marL="361950" indent="-361950">
              <a:buClr>
                <a:srgbClr val="0070C0"/>
              </a:buClr>
              <a:buFont typeface="Wingdings 3" panose="05040102010807070707" pitchFamily="18" charset="2"/>
              <a:buChar char=""/>
            </a:pPr>
            <a:r>
              <a:rPr lang="en-US" sz="1860" dirty="0"/>
              <a:t>In some countries, such as the United States, video conferencing allows defendants to make initial court </a:t>
            </a:r>
            <a:r>
              <a:rPr lang="en-US" sz="1860" dirty="0" smtClean="0"/>
              <a:t>appearances</a:t>
            </a:r>
            <a:br>
              <a:rPr lang="en-US" sz="1860" dirty="0" smtClean="0"/>
            </a:br>
            <a:r>
              <a:rPr lang="en-US" sz="1860" dirty="0" smtClean="0"/>
              <a:t>without </a:t>
            </a:r>
            <a:r>
              <a:rPr lang="en-US" sz="1860" dirty="0"/>
              <a:t>having to leave jail. This saves travel </a:t>
            </a:r>
            <a:r>
              <a:rPr lang="en-US" sz="1860" dirty="0" smtClean="0"/>
              <a:t/>
            </a:r>
            <a:br>
              <a:rPr lang="en-US" sz="1860" dirty="0" smtClean="0"/>
            </a:br>
            <a:r>
              <a:rPr lang="en-US" sz="1860" dirty="0" smtClean="0"/>
              <a:t>expense </a:t>
            </a:r>
            <a:r>
              <a:rPr lang="en-US" sz="1860" dirty="0"/>
              <a:t>and increases safety to the public </a:t>
            </a:r>
            <a:r>
              <a:rPr lang="en-US" sz="1860" dirty="0" smtClean="0"/>
              <a:t/>
            </a:r>
            <a:br>
              <a:rPr lang="en-US" sz="1860" dirty="0" smtClean="0"/>
            </a:br>
            <a:r>
              <a:rPr lang="en-US" sz="1860" dirty="0" smtClean="0"/>
              <a:t>as </a:t>
            </a:r>
            <a:r>
              <a:rPr lang="en-US" sz="1860" dirty="0"/>
              <a:t>suspects remain in custody.</a:t>
            </a:r>
          </a:p>
          <a:p>
            <a:pPr marL="361950" indent="-361950">
              <a:buClr>
                <a:srgbClr val="0070C0"/>
              </a:buClr>
              <a:buFont typeface="Wingdings 3" panose="05040102010807070707" pitchFamily="18" charset="2"/>
              <a:buChar char=""/>
            </a:pPr>
            <a:r>
              <a:rPr lang="en-US" sz="1860" dirty="0"/>
              <a:t>In the UK, several police forces have </a:t>
            </a:r>
            <a:r>
              <a:rPr lang="en-US" sz="1860" dirty="0" smtClean="0"/>
              <a:t/>
            </a:r>
            <a:br>
              <a:rPr lang="en-US" sz="1860" dirty="0" smtClean="0"/>
            </a:br>
            <a:r>
              <a:rPr lang="en-US" sz="1860" dirty="0" smtClean="0"/>
              <a:t>implemented </a:t>
            </a:r>
            <a:r>
              <a:rPr lang="en-US" sz="1860" dirty="0"/>
              <a:t>video conferencing as a way </a:t>
            </a:r>
            <a:r>
              <a:rPr lang="en-US" sz="1860" dirty="0" smtClean="0"/>
              <a:t/>
            </a:r>
            <a:br>
              <a:rPr lang="en-US" sz="1860" dirty="0" smtClean="0"/>
            </a:br>
            <a:r>
              <a:rPr lang="en-US" sz="1860" dirty="0" smtClean="0"/>
              <a:t>of </a:t>
            </a:r>
            <a:r>
              <a:rPr lang="en-US" sz="1860" dirty="0"/>
              <a:t>conducting interviews more quickly. An </a:t>
            </a:r>
            <a:r>
              <a:rPr lang="en-US" sz="1860" dirty="0" smtClean="0"/>
              <a:t/>
            </a:r>
            <a:br>
              <a:rPr lang="en-US" sz="1860" dirty="0" smtClean="0"/>
            </a:br>
            <a:r>
              <a:rPr lang="en-US" sz="1860" dirty="0" smtClean="0"/>
              <a:t>interviewer </a:t>
            </a:r>
            <a:r>
              <a:rPr lang="en-US" sz="1860" dirty="0"/>
              <a:t>may be based at one police </a:t>
            </a:r>
            <a:r>
              <a:rPr lang="en-US" sz="1860" dirty="0" smtClean="0"/>
              <a:t/>
            </a:r>
            <a:br>
              <a:rPr lang="en-US" sz="1860" dirty="0" smtClean="0"/>
            </a:br>
            <a:r>
              <a:rPr lang="en-US" sz="1860" dirty="0" smtClean="0"/>
              <a:t>station</a:t>
            </a:r>
            <a:r>
              <a:rPr lang="en-US" sz="1860" dirty="0"/>
              <a:t>, but can interview suspects and </a:t>
            </a:r>
            <a:r>
              <a:rPr lang="en-US" sz="1860" dirty="0" smtClean="0"/>
              <a:t/>
            </a:r>
            <a:br>
              <a:rPr lang="en-US" sz="1860" dirty="0" smtClean="0"/>
            </a:br>
            <a:r>
              <a:rPr lang="en-US" sz="1860" dirty="0" smtClean="0"/>
              <a:t>witnesses </a:t>
            </a:r>
            <a:r>
              <a:rPr lang="en-US" sz="1860" dirty="0"/>
              <a:t>at other stations, without </a:t>
            </a:r>
            <a:r>
              <a:rPr lang="en-US" sz="1860" dirty="0" smtClean="0"/>
              <a:t/>
            </a:r>
            <a:br>
              <a:rPr lang="en-US" sz="1860" dirty="0" smtClean="0"/>
            </a:br>
            <a:r>
              <a:rPr lang="en-US" sz="1860" dirty="0" smtClean="0"/>
              <a:t>having </a:t>
            </a:r>
            <a:r>
              <a:rPr lang="en-US" sz="1860" dirty="0"/>
              <a:t>to travel to each site</a:t>
            </a:r>
            <a:r>
              <a:rPr lang="en-US" sz="1860" dirty="0" smtClean="0"/>
              <a:t>.</a:t>
            </a:r>
            <a:endParaRPr lang="en-US" sz="186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096" y="3491012"/>
            <a:ext cx="3528392" cy="2347329"/>
          </a:xfrm>
          <a:prstGeom prst="rect">
            <a:avLst/>
          </a:prstGeom>
        </p:spPr>
      </p:pic>
      <p:sp>
        <p:nvSpPr>
          <p:cNvPr id="7" name="Rectangle 6"/>
          <p:cNvSpPr/>
          <p:nvPr/>
        </p:nvSpPr>
        <p:spPr>
          <a:xfrm>
            <a:off x="5076056" y="5838342"/>
            <a:ext cx="3848742" cy="830997"/>
          </a:xfrm>
          <a:prstGeom prst="rect">
            <a:avLst/>
          </a:prstGeom>
        </p:spPr>
        <p:txBody>
          <a:bodyPr wrap="square">
            <a:spAutoFit/>
          </a:bodyPr>
          <a:lstStyle/>
          <a:p>
            <a:r>
              <a:rPr lang="en-US" sz="1600" b="1" dirty="0"/>
              <a:t>Figure 6.09 </a:t>
            </a:r>
            <a:r>
              <a:rPr lang="en-US" sz="1600" dirty="0"/>
              <a:t>- Video conferencing is used in some courts to allow witnesses to testify without being in the courtroom.</a:t>
            </a:r>
            <a:endParaRPr lang="en-GB" sz="1600" dirty="0"/>
          </a:p>
        </p:txBody>
      </p:sp>
    </p:spTree>
    <p:extLst>
      <p:ext uri="{BB962C8B-B14F-4D97-AF65-F5344CB8AC3E}">
        <p14:creationId xmlns:p14="http://schemas.microsoft.com/office/powerpoint/2010/main" val="3705465216"/>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93</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10702"/>
            <a:ext cx="8784976" cy="5493812"/>
          </a:xfrm>
          <a:prstGeom prst="rect">
            <a:avLst/>
          </a:prstGeom>
        </p:spPr>
        <p:txBody>
          <a:bodyPr wrap="square">
            <a:spAutoFit/>
          </a:bodyPr>
          <a:lstStyle/>
          <a:p>
            <a:pPr>
              <a:buClr>
                <a:srgbClr val="0070C0"/>
              </a:buClr>
            </a:pPr>
            <a:r>
              <a:rPr lang="en-US" sz="1950" b="1" dirty="0" smtClean="0">
                <a:solidFill>
                  <a:schemeClr val="tx2"/>
                </a:solidFill>
              </a:rPr>
              <a:t>The Impact of Video Conferencing</a:t>
            </a:r>
            <a:endParaRPr lang="en-US" sz="1950" b="1" dirty="0">
              <a:solidFill>
                <a:schemeClr val="tx2"/>
              </a:solidFill>
            </a:endParaRPr>
          </a:p>
          <a:p>
            <a:pPr marL="361950" indent="-361950">
              <a:buClr>
                <a:srgbClr val="0070C0"/>
              </a:buClr>
              <a:buFont typeface="Wingdings 3" panose="05040102010807070707" pitchFamily="18" charset="2"/>
              <a:buChar char=""/>
            </a:pPr>
            <a:r>
              <a:rPr lang="en-US" sz="1950" dirty="0" smtClean="0"/>
              <a:t>Video </a:t>
            </a:r>
            <a:r>
              <a:rPr lang="en-US" sz="1950" dirty="0"/>
              <a:t>conferencing has had an impact </a:t>
            </a:r>
            <a:r>
              <a:rPr lang="en-US" sz="1950" dirty="0" smtClean="0"/>
              <a:t>on </a:t>
            </a:r>
            <a:br>
              <a:rPr lang="en-US" sz="1950" dirty="0" smtClean="0"/>
            </a:br>
            <a:r>
              <a:rPr lang="en-US" sz="1950" b="1" dirty="0" smtClean="0">
                <a:solidFill>
                  <a:srgbClr val="FF0000"/>
                </a:solidFill>
              </a:rPr>
              <a:t>education</a:t>
            </a:r>
            <a:r>
              <a:rPr lang="en-US" sz="1950" dirty="0" smtClean="0">
                <a:solidFill>
                  <a:srgbClr val="FF0000"/>
                </a:solidFill>
              </a:rPr>
              <a:t> </a:t>
            </a:r>
            <a:r>
              <a:rPr lang="en-US" sz="1950" dirty="0" smtClean="0"/>
              <a:t>and </a:t>
            </a:r>
            <a:r>
              <a:rPr lang="en-US" sz="1950" dirty="0"/>
              <a:t>the way that students learn. </a:t>
            </a:r>
            <a:r>
              <a:rPr lang="en-US" sz="1950" dirty="0" smtClean="0"/>
              <a:t/>
            </a:r>
            <a:br>
              <a:rPr lang="en-US" sz="1950" dirty="0" smtClean="0"/>
            </a:br>
            <a:r>
              <a:rPr lang="en-US" sz="1950" dirty="0" smtClean="0"/>
              <a:t>Rather than listening to </a:t>
            </a:r>
            <a:r>
              <a:rPr lang="en-US" sz="1950" dirty="0"/>
              <a:t>a teacher, or reading </a:t>
            </a:r>
            <a:r>
              <a:rPr lang="en-US" sz="1950" dirty="0" smtClean="0"/>
              <a:t/>
            </a:r>
            <a:br>
              <a:rPr lang="en-US" sz="1950" dirty="0" smtClean="0"/>
            </a:br>
            <a:r>
              <a:rPr lang="en-US" sz="1950" dirty="0" smtClean="0"/>
              <a:t>a </a:t>
            </a:r>
            <a:r>
              <a:rPr lang="en-US" sz="1950" dirty="0"/>
              <a:t>book or web page, </a:t>
            </a:r>
            <a:r>
              <a:rPr lang="en-US" sz="1950" dirty="0" smtClean="0"/>
              <a:t>video conferencing </a:t>
            </a:r>
            <a:r>
              <a:rPr lang="en-US" sz="1950" dirty="0"/>
              <a:t>is </a:t>
            </a:r>
            <a:r>
              <a:rPr lang="en-US" sz="1950" dirty="0" smtClean="0"/>
              <a:t/>
            </a:r>
            <a:br>
              <a:rPr lang="en-US" sz="1950" dirty="0" smtClean="0"/>
            </a:br>
            <a:r>
              <a:rPr lang="en-US" sz="1950" dirty="0" smtClean="0"/>
              <a:t>used </a:t>
            </a:r>
            <a:r>
              <a:rPr lang="en-US" sz="1950" dirty="0"/>
              <a:t>to engage students. Video </a:t>
            </a:r>
            <a:r>
              <a:rPr lang="en-US" sz="1950" dirty="0" smtClean="0"/>
              <a:t>conferencing </a:t>
            </a:r>
            <a:br>
              <a:rPr lang="en-US" sz="1950" dirty="0" smtClean="0"/>
            </a:br>
            <a:r>
              <a:rPr lang="en-US" sz="1950" dirty="0" smtClean="0"/>
              <a:t>allows </a:t>
            </a:r>
            <a:r>
              <a:rPr lang="en-US" sz="1950" dirty="0"/>
              <a:t>students to participate in </a:t>
            </a:r>
            <a:r>
              <a:rPr lang="en-US" sz="1950" dirty="0" smtClean="0"/>
              <a:t>conversations </a:t>
            </a:r>
            <a:br>
              <a:rPr lang="en-US" sz="1950" dirty="0" smtClean="0"/>
            </a:br>
            <a:r>
              <a:rPr lang="en-US" sz="1950" dirty="0" smtClean="0"/>
              <a:t>and </a:t>
            </a:r>
            <a:r>
              <a:rPr lang="en-US" sz="1950" dirty="0"/>
              <a:t>share ideas with fellow students </a:t>
            </a:r>
            <a:r>
              <a:rPr lang="en-US" sz="1950" dirty="0" smtClean="0"/>
              <a:t>at schools </a:t>
            </a:r>
            <a:br>
              <a:rPr lang="en-US" sz="1950" dirty="0" smtClean="0"/>
            </a:br>
            <a:r>
              <a:rPr lang="en-US" sz="1950" dirty="0" smtClean="0"/>
              <a:t>and </a:t>
            </a:r>
            <a:r>
              <a:rPr lang="en-US" sz="1950" dirty="0"/>
              <a:t>universities in other parts of the world. This </a:t>
            </a:r>
            <a:r>
              <a:rPr lang="en-US" sz="1950" dirty="0" smtClean="0"/>
              <a:t/>
            </a:r>
            <a:br>
              <a:rPr lang="en-US" sz="1950" dirty="0" smtClean="0"/>
            </a:br>
            <a:r>
              <a:rPr lang="en-US" sz="1950" dirty="0" smtClean="0"/>
              <a:t>can </a:t>
            </a:r>
            <a:r>
              <a:rPr lang="en-US" sz="1950" dirty="0"/>
              <a:t>lead to unexplored perspectives about subjects being shared and argued in live debates, resulting in wider, more considered points of view, especially when the students are from differing cultures</a:t>
            </a:r>
            <a:r>
              <a:rPr lang="en-US" sz="1950" dirty="0" smtClean="0"/>
              <a:t>.</a:t>
            </a:r>
            <a:endParaRPr lang="en-US" sz="1950" dirty="0"/>
          </a:p>
          <a:p>
            <a:pPr marL="361950" indent="-361950">
              <a:buClr>
                <a:srgbClr val="0070C0"/>
              </a:buClr>
              <a:buFont typeface="Wingdings 3" panose="05040102010807070707" pitchFamily="18" charset="2"/>
              <a:buChar char=""/>
            </a:pPr>
            <a:r>
              <a:rPr lang="en-US" sz="1950" dirty="0"/>
              <a:t>Speaking to industry and subject experts often engages and interests students in a topic. Video conferencing allows experts to give talks and lectures without having to travel to a school. Sometimes a talk can be given to more than one school at a time, allowing many students to benefit from the experience. This is especially useful to schools in remote, </a:t>
            </a:r>
            <a:r>
              <a:rPr lang="en-US" sz="1950" dirty="0" smtClean="0"/>
              <a:t>isolated </a:t>
            </a:r>
            <a:r>
              <a:rPr lang="en-US" sz="1950" dirty="0"/>
              <a:t>areas where travel would be difficult or expensive.</a:t>
            </a:r>
          </a:p>
        </p:txBody>
      </p:sp>
      <p:pic>
        <p:nvPicPr>
          <p:cNvPr id="2" name="6.6 - Educ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12160" y="1110701"/>
            <a:ext cx="2951163" cy="2033830"/>
          </a:xfrm>
          <a:prstGeom prst="rect">
            <a:avLst/>
          </a:prstGeom>
        </p:spPr>
      </p:pic>
      <p:sp>
        <p:nvSpPr>
          <p:cNvPr id="3" name="TextBox 2">
            <a:hlinkClick r:id="rId6" action="ppaction://hlinkfile"/>
          </p:cNvPr>
          <p:cNvSpPr txBox="1"/>
          <p:nvPr/>
        </p:nvSpPr>
        <p:spPr>
          <a:xfrm>
            <a:off x="6732240" y="3246035"/>
            <a:ext cx="15696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Or Click Here</a:t>
            </a:r>
            <a:endParaRPr lang="en-GB" dirty="0"/>
          </a:p>
        </p:txBody>
      </p:sp>
    </p:spTree>
    <p:extLst>
      <p:ext uri="{BB962C8B-B14F-4D97-AF65-F5344CB8AC3E}">
        <p14:creationId xmlns:p14="http://schemas.microsoft.com/office/powerpoint/2010/main" val="201930446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93</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10702"/>
            <a:ext cx="8784976" cy="5632311"/>
          </a:xfrm>
          <a:prstGeom prst="rect">
            <a:avLst/>
          </a:prstGeom>
        </p:spPr>
        <p:txBody>
          <a:bodyPr wrap="square">
            <a:spAutoFit/>
          </a:bodyPr>
          <a:lstStyle/>
          <a:p>
            <a:pPr>
              <a:buClr>
                <a:srgbClr val="0070C0"/>
              </a:buClr>
            </a:pPr>
            <a:r>
              <a:rPr lang="en-US" b="1" dirty="0" smtClean="0">
                <a:solidFill>
                  <a:schemeClr val="tx2"/>
                </a:solidFill>
              </a:rPr>
              <a:t>The Impact of Video Conferencing</a:t>
            </a:r>
            <a:endParaRPr lang="en-US" b="1" dirty="0">
              <a:solidFill>
                <a:schemeClr val="tx2"/>
              </a:solidFill>
            </a:endParaRPr>
          </a:p>
          <a:p>
            <a:pPr marL="361950" indent="-361950">
              <a:buClr>
                <a:srgbClr val="0070C0"/>
              </a:buClr>
              <a:buFont typeface="Wingdings 3" panose="05040102010807070707" pitchFamily="18" charset="2"/>
              <a:buChar char=""/>
            </a:pPr>
            <a:r>
              <a:rPr lang="en-US" b="1" dirty="0" smtClean="0">
                <a:solidFill>
                  <a:srgbClr val="FF0000"/>
                </a:solidFill>
              </a:rPr>
              <a:t>Universities</a:t>
            </a:r>
            <a:r>
              <a:rPr lang="en-US" dirty="0" smtClean="0">
                <a:solidFill>
                  <a:srgbClr val="FF0000"/>
                </a:solidFill>
              </a:rPr>
              <a:t> </a:t>
            </a:r>
            <a:r>
              <a:rPr lang="en-US" dirty="0" smtClean="0"/>
              <a:t>make </a:t>
            </a:r>
            <a:r>
              <a:rPr lang="en-US" dirty="0"/>
              <a:t>heavy use of video conferencing. The Technology allows lecturers to teach courses at several </a:t>
            </a:r>
            <a:r>
              <a:rPr lang="en-US" dirty="0" smtClean="0"/>
              <a:t>universities</a:t>
            </a:r>
            <a:r>
              <a:rPr lang="en-US" dirty="0"/>
              <a:t>, while being based at one. Sharing of such </a:t>
            </a:r>
            <a:r>
              <a:rPr lang="en-US" dirty="0" smtClean="0"/>
              <a:t>expertise </a:t>
            </a:r>
            <a:r>
              <a:rPr lang="en-US" dirty="0"/>
              <a:t>is becoming more common, especially in subjects where finding a lecturer for a course has been difficult. Additionally, video conferencing allows lecturers so hold a lecture for students while away on research or at c</a:t>
            </a:r>
            <a:r>
              <a:rPr lang="en-US" dirty="0" smtClean="0"/>
              <a:t>onferences</a:t>
            </a:r>
            <a:r>
              <a:rPr lang="en-US" dirty="0"/>
              <a:t>.</a:t>
            </a:r>
          </a:p>
          <a:p>
            <a:pPr marL="361950" indent="-361950">
              <a:buClr>
                <a:srgbClr val="0070C0"/>
              </a:buClr>
              <a:buFont typeface="Wingdings 3" panose="05040102010807070707" pitchFamily="18" charset="2"/>
              <a:buChar char=""/>
            </a:pPr>
            <a:r>
              <a:rPr lang="en-US" b="1" dirty="0" smtClean="0">
                <a:solidFill>
                  <a:srgbClr val="FF0000"/>
                </a:solidFill>
              </a:rPr>
              <a:t>Medicine </a:t>
            </a:r>
            <a:r>
              <a:rPr lang="en-US" b="1" dirty="0">
                <a:solidFill>
                  <a:srgbClr val="FF0000"/>
                </a:solidFill>
              </a:rPr>
              <a:t>and medical care </a:t>
            </a:r>
            <a:r>
              <a:rPr lang="en-US" dirty="0"/>
              <a:t>are areas where video c</a:t>
            </a:r>
            <a:r>
              <a:rPr lang="en-US" dirty="0" smtClean="0"/>
              <a:t>onferencing </a:t>
            </a:r>
            <a:r>
              <a:rPr lang="en-US" dirty="0"/>
              <a:t>continues to be of growing usefulness. Consultants and physicians in different hospitals are able so discuss a patient’s case </a:t>
            </a:r>
            <a:r>
              <a:rPr lang="en-US" dirty="0" smtClean="0"/>
              <a:t/>
            </a:r>
            <a:br>
              <a:rPr lang="en-US" dirty="0" smtClean="0"/>
            </a:br>
            <a:r>
              <a:rPr lang="en-US" dirty="0" smtClean="0"/>
              <a:t>and </a:t>
            </a:r>
            <a:r>
              <a:rPr lang="en-US" dirty="0"/>
              <a:t>help to offer a diagnosis. External </a:t>
            </a:r>
            <a:r>
              <a:rPr lang="en-US" dirty="0" smtClean="0"/>
              <a:t/>
            </a:r>
            <a:br>
              <a:rPr lang="en-US" dirty="0" smtClean="0"/>
            </a:br>
            <a:r>
              <a:rPr lang="en-US" dirty="0" smtClean="0"/>
              <a:t>hardware </a:t>
            </a:r>
            <a:r>
              <a:rPr lang="en-US" dirty="0"/>
              <a:t>components such as ultrasound </a:t>
            </a:r>
            <a:r>
              <a:rPr lang="en-US" dirty="0" smtClean="0"/>
              <a:t/>
            </a:r>
            <a:br>
              <a:rPr lang="en-US" dirty="0" smtClean="0"/>
            </a:br>
            <a:r>
              <a:rPr lang="en-US" dirty="0" smtClean="0"/>
              <a:t>imaging </a:t>
            </a:r>
            <a:r>
              <a:rPr lang="en-US" dirty="0"/>
              <a:t>devices and video endoscopes can </a:t>
            </a:r>
            <a:r>
              <a:rPr lang="en-US" dirty="0" smtClean="0"/>
              <a:t>be </a:t>
            </a:r>
            <a:br>
              <a:rPr lang="en-US" dirty="0" smtClean="0"/>
            </a:br>
            <a:r>
              <a:rPr lang="en-US" dirty="0" smtClean="0"/>
              <a:t>connected </a:t>
            </a:r>
            <a:r>
              <a:rPr lang="en-US" dirty="0"/>
              <a:t>and images from them shared </a:t>
            </a:r>
            <a:r>
              <a:rPr lang="en-US" dirty="0" smtClean="0"/>
              <a:t>in </a:t>
            </a:r>
            <a:r>
              <a:rPr lang="en-US" dirty="0"/>
              <a:t>the </a:t>
            </a:r>
            <a:r>
              <a:rPr lang="en-US" dirty="0" smtClean="0"/>
              <a:t/>
            </a:r>
            <a:br>
              <a:rPr lang="en-US" dirty="0" smtClean="0"/>
            </a:br>
            <a:r>
              <a:rPr lang="en-US" dirty="0" smtClean="0"/>
              <a:t>video </a:t>
            </a:r>
            <a:r>
              <a:rPr lang="en-US" dirty="0"/>
              <a:t>conference</a:t>
            </a:r>
            <a:r>
              <a:rPr lang="en-US" dirty="0" smtClean="0"/>
              <a:t>, heling </a:t>
            </a:r>
            <a:r>
              <a:rPr lang="en-US" dirty="0"/>
              <a:t>consultants at </a:t>
            </a:r>
            <a:r>
              <a:rPr lang="en-US" dirty="0" smtClean="0"/>
              <a:t>other </a:t>
            </a:r>
            <a:br>
              <a:rPr lang="en-US" dirty="0" smtClean="0"/>
            </a:br>
            <a:r>
              <a:rPr lang="en-US" dirty="0" smtClean="0"/>
              <a:t>locations </a:t>
            </a:r>
            <a:r>
              <a:rPr lang="en-US" dirty="0"/>
              <a:t>to help assess </a:t>
            </a:r>
            <a:r>
              <a:rPr lang="en-US" dirty="0" smtClean="0"/>
              <a:t>a patient’s condition</a:t>
            </a:r>
            <a:r>
              <a:rPr lang="en-US" dirty="0"/>
              <a:t>. </a:t>
            </a:r>
            <a:r>
              <a:rPr lang="en-US" dirty="0" smtClean="0"/>
              <a:t/>
            </a:r>
            <a:br>
              <a:rPr lang="en-US" dirty="0" smtClean="0"/>
            </a:br>
            <a:r>
              <a:rPr lang="en-US" dirty="0" smtClean="0"/>
              <a:t>This </a:t>
            </a:r>
            <a:r>
              <a:rPr lang="en-US" dirty="0"/>
              <a:t>has the dual benefit </a:t>
            </a:r>
            <a:r>
              <a:rPr lang="en-US" dirty="0" smtClean="0"/>
              <a:t>of reducing </a:t>
            </a:r>
            <a:br>
              <a:rPr lang="en-US" dirty="0" smtClean="0"/>
            </a:br>
            <a:r>
              <a:rPr lang="en-US" dirty="0" smtClean="0"/>
              <a:t>travelling </a:t>
            </a:r>
            <a:r>
              <a:rPr lang="en-US" dirty="0"/>
              <a:t>costs for consultants </a:t>
            </a:r>
            <a:r>
              <a:rPr lang="en-US" dirty="0" smtClean="0"/>
              <a:t>and </a:t>
            </a:r>
            <a:br>
              <a:rPr lang="en-US" dirty="0" smtClean="0"/>
            </a:br>
            <a:r>
              <a:rPr lang="en-US" dirty="0" smtClean="0"/>
              <a:t>increasing efficiency </a:t>
            </a:r>
            <a:r>
              <a:rPr lang="en-US" dirty="0"/>
              <a:t>as </a:t>
            </a:r>
            <a:r>
              <a:rPr lang="en-US" dirty="0" smtClean="0"/>
              <a:t>consultants can </a:t>
            </a:r>
            <a:br>
              <a:rPr lang="en-US" dirty="0" smtClean="0"/>
            </a:br>
            <a:r>
              <a:rPr lang="en-US" dirty="0" smtClean="0"/>
              <a:t>see more </a:t>
            </a:r>
            <a:r>
              <a:rPr lang="en-US" dirty="0"/>
              <a:t>cases </a:t>
            </a:r>
            <a:r>
              <a:rPr lang="en-US" dirty="0" smtClean="0"/>
              <a:t>in </a:t>
            </a:r>
            <a:r>
              <a:rPr lang="en-US" dirty="0"/>
              <a:t>any given time period.</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7991" y="3933056"/>
            <a:ext cx="3274489" cy="1872208"/>
          </a:xfrm>
          <a:prstGeom prst="rect">
            <a:avLst/>
          </a:prstGeom>
        </p:spPr>
      </p:pic>
      <p:sp>
        <p:nvSpPr>
          <p:cNvPr id="6" name="Rectangle 5"/>
          <p:cNvSpPr/>
          <p:nvPr/>
        </p:nvSpPr>
        <p:spPr>
          <a:xfrm>
            <a:off x="5004048" y="5805264"/>
            <a:ext cx="3960440" cy="923330"/>
          </a:xfrm>
          <a:prstGeom prst="rect">
            <a:avLst/>
          </a:prstGeom>
        </p:spPr>
        <p:txBody>
          <a:bodyPr wrap="square">
            <a:spAutoFit/>
          </a:bodyPr>
          <a:lstStyle/>
          <a:p>
            <a:pPr algn="r"/>
            <a:r>
              <a:rPr lang="en-US" b="1" dirty="0" smtClean="0"/>
              <a:t>Figure 6.10 </a:t>
            </a:r>
            <a:r>
              <a:rPr lang="en-US" dirty="0"/>
              <a:t>- Dental students using video conferencing </a:t>
            </a:r>
            <a:r>
              <a:rPr lang="en-US" dirty="0" smtClean="0"/>
              <a:t>software </a:t>
            </a:r>
            <a:r>
              <a:rPr lang="en-US" dirty="0"/>
              <a:t>to see and interact with a live appointment.</a:t>
            </a:r>
            <a:endParaRPr lang="en-GB" dirty="0"/>
          </a:p>
        </p:txBody>
      </p:sp>
    </p:spTree>
    <p:extLst>
      <p:ext uri="{BB962C8B-B14F-4D97-AF65-F5344CB8AC3E}">
        <p14:creationId xmlns:p14="http://schemas.microsoft.com/office/powerpoint/2010/main" val="3004144904"/>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93</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10702"/>
            <a:ext cx="8784976" cy="5509200"/>
          </a:xfrm>
          <a:prstGeom prst="rect">
            <a:avLst/>
          </a:prstGeom>
        </p:spPr>
        <p:txBody>
          <a:bodyPr wrap="square">
            <a:spAutoFit/>
          </a:bodyPr>
          <a:lstStyle/>
          <a:p>
            <a:pPr>
              <a:buClr>
                <a:srgbClr val="0070C0"/>
              </a:buClr>
            </a:pPr>
            <a:r>
              <a:rPr lang="en-US" sz="1760" b="1" dirty="0" smtClean="0">
                <a:solidFill>
                  <a:schemeClr val="tx2"/>
                </a:solidFill>
              </a:rPr>
              <a:t>The Impact of Video Conferencing</a:t>
            </a:r>
            <a:endParaRPr lang="en-US" sz="1760" b="1" dirty="0">
              <a:solidFill>
                <a:schemeClr val="tx2"/>
              </a:solidFill>
            </a:endParaRPr>
          </a:p>
          <a:p>
            <a:pPr marL="361950" indent="-361950">
              <a:buClr>
                <a:srgbClr val="0070C0"/>
              </a:buClr>
              <a:buFont typeface="Wingdings 3" panose="05040102010807070707" pitchFamily="18" charset="2"/>
              <a:buChar char=""/>
            </a:pPr>
            <a:r>
              <a:rPr lang="en-US" sz="1760" dirty="0"/>
              <a:t>In some countries </a:t>
            </a:r>
            <a:r>
              <a:rPr lang="en-US" sz="1760" b="1" dirty="0">
                <a:solidFill>
                  <a:srgbClr val="FF0000"/>
                </a:solidFill>
              </a:rPr>
              <a:t>medical practices </a:t>
            </a:r>
            <a:r>
              <a:rPr lang="en-US" sz="1760" dirty="0"/>
              <a:t>have introduced video conferencing to help doctors and nurses keep in touch with patients who have physical impairments, and for those in remote areas where travelling may be difficult or dangerous. In such situations video conferencing can bring comfort to a patient, especially the elderly, who might not otherwise have much human contact.</a:t>
            </a:r>
          </a:p>
          <a:p>
            <a:pPr marL="361950" indent="-361950">
              <a:buClr>
                <a:srgbClr val="0070C0"/>
              </a:buClr>
              <a:buFont typeface="Wingdings 3" panose="05040102010807070707" pitchFamily="18" charset="2"/>
              <a:buChar char=""/>
            </a:pPr>
            <a:r>
              <a:rPr lang="en-US" sz="1760" dirty="0"/>
              <a:t>Sometimes the best way to do business is in a face-to-face meeting. Email and telephone provide useful media for arranging and making business deals, but when it comes to agreements of great value, people tend to prefer to do business in person. Meeting someone in person helps to promote goodwill, friendship and trust.</a:t>
            </a:r>
          </a:p>
          <a:p>
            <a:pPr marL="361950" indent="-361950">
              <a:buClr>
                <a:srgbClr val="0070C0"/>
              </a:buClr>
              <a:buFont typeface="Wingdings 3" panose="05040102010807070707" pitchFamily="18" charset="2"/>
              <a:buChar char=""/>
            </a:pPr>
            <a:r>
              <a:rPr lang="en-US" sz="1760" dirty="0"/>
              <a:t>However, face-to-face meetings are not always </a:t>
            </a:r>
            <a:r>
              <a:rPr lang="en-US" sz="1760" dirty="0" smtClean="0"/>
              <a:t/>
            </a:r>
            <a:br>
              <a:rPr lang="en-US" sz="1760" dirty="0" smtClean="0"/>
            </a:br>
            <a:r>
              <a:rPr lang="en-US" sz="1760" dirty="0" smtClean="0"/>
              <a:t>possible</a:t>
            </a:r>
            <a:r>
              <a:rPr lang="en-US" sz="1760" dirty="0"/>
              <a:t>. For example, time constraints or cost </a:t>
            </a:r>
            <a:r>
              <a:rPr lang="en-US" sz="1760" dirty="0" smtClean="0"/>
              <a:t/>
            </a:r>
            <a:br>
              <a:rPr lang="en-US" sz="1760" dirty="0" smtClean="0"/>
            </a:br>
            <a:r>
              <a:rPr lang="en-US" sz="1760" dirty="0" smtClean="0"/>
              <a:t>of </a:t>
            </a:r>
            <a:r>
              <a:rPr lang="en-US" sz="1760" dirty="0"/>
              <a:t>travel may make them impossible. Video </a:t>
            </a:r>
            <a:r>
              <a:rPr lang="en-US" sz="1760" dirty="0" smtClean="0"/>
              <a:t/>
            </a:r>
            <a:br>
              <a:rPr lang="en-US" sz="1760" dirty="0" smtClean="0"/>
            </a:br>
            <a:r>
              <a:rPr lang="en-US" sz="1760" dirty="0" smtClean="0"/>
              <a:t>conferencing </a:t>
            </a:r>
            <a:r>
              <a:rPr lang="en-US" sz="1760" dirty="0"/>
              <a:t>has provided a possible solution to </a:t>
            </a:r>
            <a:r>
              <a:rPr lang="en-US" sz="1760" dirty="0" smtClean="0"/>
              <a:t/>
            </a:r>
            <a:br>
              <a:rPr lang="en-US" sz="1760" dirty="0" smtClean="0"/>
            </a:br>
            <a:r>
              <a:rPr lang="en-US" sz="1760" dirty="0" smtClean="0"/>
              <a:t>these </a:t>
            </a:r>
            <a:r>
              <a:rPr lang="en-US" sz="1760" dirty="0"/>
              <a:t>situations. It allows people to have </a:t>
            </a:r>
            <a:r>
              <a:rPr lang="en-US" sz="1760" dirty="0" smtClean="0"/>
              <a:t/>
            </a:r>
            <a:br>
              <a:rPr lang="en-US" sz="1760" dirty="0" smtClean="0"/>
            </a:br>
            <a:r>
              <a:rPr lang="en-US" sz="1760" dirty="0" smtClean="0"/>
              <a:t>face-to-face </a:t>
            </a:r>
            <a:r>
              <a:rPr lang="en-US" sz="1760" dirty="0"/>
              <a:t>meetings without having to leave </a:t>
            </a:r>
            <a:r>
              <a:rPr lang="en-US" sz="1760" dirty="0" smtClean="0"/>
              <a:t/>
            </a:r>
            <a:br>
              <a:rPr lang="en-US" sz="1760" dirty="0" smtClean="0"/>
            </a:br>
            <a:r>
              <a:rPr lang="en-US" sz="1760" dirty="0" smtClean="0"/>
              <a:t>the </a:t>
            </a:r>
            <a:r>
              <a:rPr lang="en-US" sz="1760" dirty="0"/>
              <a:t>office. This saves travel expenses and it </a:t>
            </a:r>
            <a:r>
              <a:rPr lang="en-US" sz="1760" dirty="0" smtClean="0"/>
              <a:t/>
            </a:r>
            <a:br>
              <a:rPr lang="en-US" sz="1760" dirty="0" smtClean="0"/>
            </a:br>
            <a:r>
              <a:rPr lang="en-US" sz="1760" dirty="0" smtClean="0"/>
              <a:t>also </a:t>
            </a:r>
            <a:r>
              <a:rPr lang="en-US" sz="1760" dirty="0"/>
              <a:t>allows for more efficient use of an </a:t>
            </a:r>
            <a:r>
              <a:rPr lang="en-US" sz="1760" dirty="0" smtClean="0"/>
              <a:t/>
            </a:r>
            <a:br>
              <a:rPr lang="en-US" sz="1760" dirty="0" smtClean="0"/>
            </a:br>
            <a:r>
              <a:rPr lang="en-US" sz="1760" dirty="0" smtClean="0"/>
              <a:t>employee’s </a:t>
            </a:r>
            <a:r>
              <a:rPr lang="en-US" sz="1760" dirty="0"/>
              <a:t>time, as hours are spent working </a:t>
            </a:r>
            <a:r>
              <a:rPr lang="en-US" sz="1760" dirty="0" smtClean="0"/>
              <a:t/>
            </a:r>
            <a:br>
              <a:rPr lang="en-US" sz="1760" dirty="0" smtClean="0"/>
            </a:br>
            <a:r>
              <a:rPr lang="en-US" sz="1760" dirty="0" smtClean="0"/>
              <a:t>and </a:t>
            </a:r>
            <a:r>
              <a:rPr lang="en-US" sz="1760" dirty="0"/>
              <a:t>not travelling.</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7991" y="3933056"/>
            <a:ext cx="3274489" cy="1872208"/>
          </a:xfrm>
          <a:prstGeom prst="rect">
            <a:avLst/>
          </a:prstGeom>
        </p:spPr>
      </p:pic>
      <p:sp>
        <p:nvSpPr>
          <p:cNvPr id="6" name="Rectangle 5"/>
          <p:cNvSpPr/>
          <p:nvPr/>
        </p:nvSpPr>
        <p:spPr>
          <a:xfrm>
            <a:off x="5004048" y="5805264"/>
            <a:ext cx="3960440" cy="923330"/>
          </a:xfrm>
          <a:prstGeom prst="rect">
            <a:avLst/>
          </a:prstGeom>
        </p:spPr>
        <p:txBody>
          <a:bodyPr wrap="square">
            <a:spAutoFit/>
          </a:bodyPr>
          <a:lstStyle/>
          <a:p>
            <a:pPr algn="r"/>
            <a:r>
              <a:rPr lang="en-US" b="1" dirty="0" smtClean="0"/>
              <a:t>Figure 6.10 </a:t>
            </a:r>
            <a:r>
              <a:rPr lang="en-US" dirty="0"/>
              <a:t>- Dental students using video conferencing </a:t>
            </a:r>
            <a:r>
              <a:rPr lang="en-US" dirty="0" smtClean="0"/>
              <a:t>software </a:t>
            </a:r>
            <a:r>
              <a:rPr lang="en-US" dirty="0"/>
              <a:t>to see and interact with a live appointment.</a:t>
            </a:r>
            <a:endParaRPr lang="en-GB" dirty="0"/>
          </a:p>
        </p:txBody>
      </p:sp>
    </p:spTree>
    <p:extLst>
      <p:ext uri="{BB962C8B-B14F-4D97-AF65-F5344CB8AC3E}">
        <p14:creationId xmlns:p14="http://schemas.microsoft.com/office/powerpoint/2010/main" val="2197782825"/>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93</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10702"/>
            <a:ext cx="8784976" cy="5355312"/>
          </a:xfrm>
          <a:prstGeom prst="rect">
            <a:avLst/>
          </a:prstGeom>
        </p:spPr>
        <p:txBody>
          <a:bodyPr wrap="square">
            <a:spAutoFit/>
          </a:bodyPr>
          <a:lstStyle/>
          <a:p>
            <a:pPr>
              <a:buClr>
                <a:srgbClr val="0070C0"/>
              </a:buClr>
            </a:pPr>
            <a:r>
              <a:rPr lang="en-US" b="1" dirty="0" smtClean="0">
                <a:solidFill>
                  <a:schemeClr val="tx2"/>
                </a:solidFill>
              </a:rPr>
              <a:t>The Impact of Video Conferencing</a:t>
            </a:r>
            <a:endParaRPr lang="en-US" b="1" dirty="0">
              <a:solidFill>
                <a:schemeClr val="tx2"/>
              </a:solidFill>
            </a:endParaRPr>
          </a:p>
          <a:p>
            <a:pPr marL="361950" indent="-361950">
              <a:buClr>
                <a:srgbClr val="0070C0"/>
              </a:buClr>
              <a:buFont typeface="Wingdings 3" panose="05040102010807070707" pitchFamily="18" charset="2"/>
              <a:buChar char=""/>
            </a:pPr>
            <a:r>
              <a:rPr lang="en-US" dirty="0"/>
              <a:t>Video conferencing has also helped to facilitate the growth in teleworking. Employee who work regularly from home can sometimes feel cut off from their employer. Teleworkers that use video conferencing tend to feel happier and less isolated from their employer and co-workers. Companies that have regional offices are finding that video conferencing brings unexpected benefits. Many companies that regularly use video conferencing to communicate with their regional offices find that employees in those offices feel more involved with the organisation, increasing employee satisfaction and productivity.</a:t>
            </a:r>
          </a:p>
          <a:p>
            <a:pPr marL="361950" indent="-361950">
              <a:buClr>
                <a:srgbClr val="0070C0"/>
              </a:buClr>
              <a:buFont typeface="Wingdings 3" panose="05040102010807070707" pitchFamily="18" charset="2"/>
              <a:buChar char=""/>
            </a:pPr>
            <a:r>
              <a:rPr lang="en-US" dirty="0"/>
              <a:t>Companies are also using video conferencing for staff training. Some companies have several offices, and some, like banks, have many branches. A trainer at a company’s head office can deliver a training </a:t>
            </a:r>
            <a:r>
              <a:rPr lang="en-US" dirty="0" smtClean="0"/>
              <a:t>program </a:t>
            </a:r>
            <a:r>
              <a:rPr lang="en-US" dirty="0"/>
              <a:t>via a video conference to staff at different </a:t>
            </a:r>
            <a:r>
              <a:rPr lang="en-US" dirty="0" smtClean="0"/>
              <a:t>offices </a:t>
            </a:r>
            <a:r>
              <a:rPr lang="en-US" dirty="0"/>
              <a:t>or branches simultaneously.</a:t>
            </a:r>
          </a:p>
          <a:p>
            <a:pPr marL="361950" indent="-361950">
              <a:buClr>
                <a:srgbClr val="0070C0"/>
              </a:buClr>
              <a:buFont typeface="Wingdings 3" panose="05040102010807070707" pitchFamily="18" charset="2"/>
              <a:buChar char=""/>
            </a:pPr>
            <a:r>
              <a:rPr lang="en-US" dirty="0"/>
              <a:t>However, video conferencing can also cause </a:t>
            </a:r>
            <a:r>
              <a:rPr lang="en-US" dirty="0" smtClean="0"/>
              <a:t/>
            </a:r>
            <a:br>
              <a:rPr lang="en-US" dirty="0" smtClean="0"/>
            </a:br>
            <a:r>
              <a:rPr lang="en-US" dirty="0" smtClean="0"/>
              <a:t>anxiety </a:t>
            </a:r>
            <a:r>
              <a:rPr lang="en-US" dirty="0"/>
              <a:t>and stress among some workers. Some </a:t>
            </a:r>
            <a:r>
              <a:rPr lang="en-US" dirty="0" smtClean="0"/>
              <a:t/>
            </a:r>
            <a:br>
              <a:rPr lang="en-US" dirty="0" smtClean="0"/>
            </a:br>
            <a:r>
              <a:rPr lang="en-US" dirty="0" smtClean="0"/>
              <a:t>people </a:t>
            </a:r>
            <a:r>
              <a:rPr lang="en-US" dirty="0"/>
              <a:t>are less confident in front of a camera. As </a:t>
            </a:r>
            <a:r>
              <a:rPr lang="en-US" dirty="0" smtClean="0"/>
              <a:t/>
            </a:r>
            <a:br>
              <a:rPr lang="en-US" dirty="0" smtClean="0"/>
            </a:br>
            <a:r>
              <a:rPr lang="en-US" dirty="0" smtClean="0"/>
              <a:t>a </a:t>
            </a:r>
            <a:r>
              <a:rPr lang="en-US" dirty="0"/>
              <a:t>result, a video conference made by an employee </a:t>
            </a:r>
            <a:r>
              <a:rPr lang="en-US" dirty="0" smtClean="0"/>
              <a:t/>
            </a:r>
            <a:br>
              <a:rPr lang="en-US" dirty="0" smtClean="0"/>
            </a:br>
            <a:r>
              <a:rPr lang="en-US" dirty="0" smtClean="0"/>
              <a:t>with </a:t>
            </a:r>
            <a:r>
              <a:rPr lang="en-US" dirty="0"/>
              <a:t>senior personnel can cause more stress than </a:t>
            </a:r>
            <a:r>
              <a:rPr lang="en-US" dirty="0" smtClean="0"/>
              <a:t/>
            </a:r>
            <a:br>
              <a:rPr lang="en-US" dirty="0" smtClean="0"/>
            </a:br>
            <a:r>
              <a:rPr lang="en-US" dirty="0" smtClean="0"/>
              <a:t>a </a:t>
            </a:r>
            <a:r>
              <a:rPr lang="en-US" dirty="0"/>
              <a:t>face-to-face meeting</a:t>
            </a:r>
            <a:r>
              <a:rPr lang="en-US" dirty="0" smtClean="0"/>
              <a:t>.</a:t>
            </a:r>
            <a:endParaRPr lang="en-US" dirty="0"/>
          </a:p>
        </p:txBody>
      </p:sp>
      <p:pic>
        <p:nvPicPr>
          <p:cNvPr id="1026" name="Picture 2" descr="Image result for teleworking and video conferenci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868144" y="4699490"/>
            <a:ext cx="3079468" cy="1897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22873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881025859"/>
              </p:ext>
            </p:extLst>
          </p:nvPr>
        </p:nvGraphicFramePr>
        <p:xfrm>
          <a:off x="179512" y="1124744"/>
          <a:ext cx="8784976" cy="5472608"/>
        </p:xfrm>
        <a:graphic>
          <a:graphicData uri="http://schemas.openxmlformats.org/drawingml/2006/table">
            <a:tbl>
              <a:tblPr firstRow="1" bandRow="1">
                <a:tableStyleId>{5C22544A-7EE6-4342-B048-85BDC9FD1C3A}</a:tableStyleId>
              </a:tblPr>
              <a:tblGrid>
                <a:gridCol w="6515524"/>
                <a:gridCol w="1244538"/>
                <a:gridCol w="1024914"/>
              </a:tblGrid>
              <a:tr h="377421">
                <a:tc rowSpan="2">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dirty="0">
                        <a:latin typeface="Arial" panose="020B0604020202020204" pitchFamily="34" charset="0"/>
                        <a:cs typeface="Arial" panose="020B0604020202020204" pitchFamily="34" charset="0"/>
                      </a:endParaRPr>
                    </a:p>
                  </a:txBody>
                  <a:tcPr/>
                </a:tc>
                <a:tc gridSpan="2">
                  <a:txBody>
                    <a:bodyPr/>
                    <a:lstStyle/>
                    <a:p>
                      <a:pPr algn="ctr"/>
                      <a:r>
                        <a:rPr lang="en-IE" dirty="0" smtClean="0">
                          <a:latin typeface="Arial" panose="020B0604020202020204" pitchFamily="34" charset="0"/>
                          <a:cs typeface="Arial" panose="020B0604020202020204" pitchFamily="34" charset="0"/>
                        </a:rPr>
                        <a:t>Weighting</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7421">
                <a:tc vMerge="1">
                  <a:txBody>
                    <a:bodyPr/>
                    <a:lstStyle/>
                    <a:p>
                      <a:endParaRPr lang="en-GB"/>
                    </a:p>
                  </a:txBody>
                  <a:tcPr/>
                </a:tc>
                <a:tc>
                  <a:txBody>
                    <a:bodyPr/>
                    <a:lstStyle/>
                    <a:p>
                      <a:pPr algn="ctr"/>
                      <a:r>
                        <a:rPr lang="en-IE" dirty="0" smtClean="0">
                          <a:latin typeface="Arial" panose="020B0604020202020204" pitchFamily="34" charset="0"/>
                          <a:cs typeface="Arial" panose="020B0604020202020204" pitchFamily="34" charset="0"/>
                        </a:rPr>
                        <a:t>AS Level</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 Level</a:t>
                      </a:r>
                      <a:endParaRPr lang="en-GB" dirty="0">
                        <a:latin typeface="Arial" panose="020B0604020202020204" pitchFamily="34" charset="0"/>
                        <a:cs typeface="Arial" panose="020B0604020202020204" pitchFamily="34" charset="0"/>
                      </a:endParaRPr>
                    </a:p>
                  </a:txBody>
                  <a:tcPr/>
                </a:tc>
              </a:tr>
              <a:tr h="2075817">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3 Advanced Theory 1 hour 45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11–19 of the syllabus content. The content of sections 1–10 is assumed knowledge.</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r h="2641949">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4 Advanced Practical 2 hours 30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16–19 of the syllabus content, and sections 8–9 of the syllabus content within a problem-solving context. Candidates will also need to use their previous knowledge from all sections of the syllabus. All tasks are compulsory.</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26294679"/>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3500" dirty="0" smtClean="0"/>
              <a:t>6.6 – Video and Web Conferencing</a:t>
            </a:r>
            <a:endParaRPr lang="en-US" sz="35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93</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2" y="1110702"/>
            <a:ext cx="5616624" cy="5324535"/>
          </a:xfrm>
          <a:prstGeom prst="rect">
            <a:avLst/>
          </a:prstGeom>
        </p:spPr>
        <p:txBody>
          <a:bodyPr wrap="square">
            <a:spAutoFit/>
          </a:bodyPr>
          <a:lstStyle/>
          <a:p>
            <a:pPr>
              <a:buClr>
                <a:srgbClr val="0070C0"/>
              </a:buClr>
            </a:pPr>
            <a:r>
              <a:rPr lang="en-US" sz="2000" b="1" dirty="0" smtClean="0">
                <a:solidFill>
                  <a:schemeClr val="tx2"/>
                </a:solidFill>
              </a:rPr>
              <a:t>The Impact of Video Conferencing</a:t>
            </a:r>
            <a:endParaRPr lang="en-US" sz="2000" b="1" dirty="0">
              <a:solidFill>
                <a:schemeClr val="tx2"/>
              </a:solidFill>
            </a:endParaRPr>
          </a:p>
          <a:p>
            <a:pPr marL="361950" indent="-361950">
              <a:buClr>
                <a:srgbClr val="0070C0"/>
              </a:buClr>
              <a:buFont typeface="Wingdings 3" panose="05040102010807070707" pitchFamily="18" charset="2"/>
              <a:buChar char=""/>
            </a:pPr>
            <a:r>
              <a:rPr lang="en-US" sz="2000" dirty="0" smtClean="0"/>
              <a:t>One </a:t>
            </a:r>
            <a:r>
              <a:rPr lang="en-US" sz="2000" dirty="0"/>
              <a:t>area in which video conferencing has seen a </a:t>
            </a:r>
            <a:r>
              <a:rPr lang="en-US" sz="2000" dirty="0" smtClean="0"/>
              <a:t>large-scale </a:t>
            </a:r>
            <a:r>
              <a:rPr lang="en-US" sz="2000" dirty="0"/>
              <a:t>uptake is in the</a:t>
            </a:r>
            <a:r>
              <a:rPr lang="en-US" sz="2000" b="1" dirty="0">
                <a:solidFill>
                  <a:srgbClr val="FF0000"/>
                </a:solidFill>
              </a:rPr>
              <a:t> media sector</a:t>
            </a:r>
            <a:r>
              <a:rPr lang="en-US" sz="2000" dirty="0"/>
              <a:t>. Video conferencing allows journalists to deliver live, on-the-spot reports in situations where a live broadcast might not otherwise be possible.</a:t>
            </a:r>
          </a:p>
          <a:p>
            <a:pPr marL="361950" indent="-361950">
              <a:buClr>
                <a:srgbClr val="0070C0"/>
              </a:buClr>
              <a:buFont typeface="Wingdings 3" panose="05040102010807070707" pitchFamily="18" charset="2"/>
              <a:buChar char=""/>
            </a:pPr>
            <a:r>
              <a:rPr lang="en-US" sz="2000" dirty="0"/>
              <a:t>Another aspect to consider is press video conferencing. With businesses and organisations taking advantage of the global audience the internet permits, it is becoming increasingly common to hold international press conferences. These conferences are often held to launch new products or to make statements about political affairs. Press video conferencing allows journalists to participate without actually having to attend.</a:t>
            </a:r>
          </a:p>
        </p:txBody>
      </p:sp>
      <p:sp>
        <p:nvSpPr>
          <p:cNvPr id="6" name="Rectangle 5"/>
          <p:cNvSpPr/>
          <p:nvPr/>
        </p:nvSpPr>
        <p:spPr>
          <a:xfrm>
            <a:off x="5796137" y="1137518"/>
            <a:ext cx="3159478" cy="1631216"/>
          </a:xfrm>
          <a:prstGeom prst="rect">
            <a:avLst/>
          </a:prstGeom>
          <a:solidFill>
            <a:schemeClr val="accent1">
              <a:lumMod val="20000"/>
              <a:lumOff val="80000"/>
            </a:schemeClr>
          </a:solidFill>
          <a:ln w="57150">
            <a:solidFill>
              <a:srgbClr val="002060"/>
            </a:solidFill>
          </a:ln>
        </p:spPr>
        <p:txBody>
          <a:bodyPr wrap="square">
            <a:spAutoFit/>
          </a:bodyPr>
          <a:lstStyle/>
          <a:p>
            <a:r>
              <a:rPr lang="en-US" sz="2000" b="1" dirty="0">
                <a:solidFill>
                  <a:srgbClr val="C00000"/>
                </a:solidFill>
              </a:rPr>
              <a:t>Discussion Point</a:t>
            </a:r>
          </a:p>
          <a:p>
            <a:r>
              <a:rPr lang="en-US" sz="2000" dirty="0"/>
              <a:t>Can you think of any other ways that video conferencing could be used in our lives?</a:t>
            </a:r>
            <a:endParaRPr lang="en-GB" sz="20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726066" y="1010871"/>
            <a:ext cx="405810" cy="379306"/>
          </a:xfrm>
          <a:prstGeom prst="ellipse">
            <a:avLst/>
          </a:prstGeom>
          <a:solidFill>
            <a:srgbClr val="FFCCCC"/>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02060"/>
                </a:solidFill>
                <a:latin typeface="Arial" panose="020B0604020202020204" pitchFamily="34" charset="0"/>
                <a:cs typeface="Arial" panose="020B0604020202020204" pitchFamily="34" charset="0"/>
              </a:rPr>
              <a:t>!</a:t>
            </a:r>
            <a:endParaRPr lang="en-GB" sz="1950" b="1" dirty="0">
              <a:solidFill>
                <a:srgbClr val="002060"/>
              </a:solidFill>
              <a:latin typeface="Arial" panose="020B0604020202020204" pitchFamily="34" charset="0"/>
              <a:cs typeface="Arial" panose="020B0604020202020204" pitchFamily="34" charset="0"/>
            </a:endParaRPr>
          </a:p>
        </p:txBody>
      </p:sp>
      <p:pic>
        <p:nvPicPr>
          <p:cNvPr id="2050" name="Picture 2" descr="Image result for video conferencing negativ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2856366"/>
            <a:ext cx="3184995" cy="166365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video conferencing nega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796135" y="4631302"/>
            <a:ext cx="3159479" cy="1969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4385219"/>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6.7 – Summary</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94</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179510" y="1137518"/>
            <a:ext cx="8712969" cy="5724644"/>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sz="1820" b="1" dirty="0"/>
              <a:t>Stand-alone computers </a:t>
            </a:r>
            <a:r>
              <a:rPr lang="en-US" sz="1820" dirty="0"/>
              <a:t>that are connected together create what is called a network. There are different types of networks that can be </a:t>
            </a:r>
            <a:r>
              <a:rPr lang="en-US" sz="1820" dirty="0" err="1"/>
              <a:t>categorised</a:t>
            </a:r>
            <a:r>
              <a:rPr lang="en-US" sz="1820" dirty="0"/>
              <a:t> by their geographical and physical structure or their method for data storage.</a:t>
            </a:r>
          </a:p>
          <a:p>
            <a:pPr marL="361950" indent="-361950">
              <a:buClr>
                <a:srgbClr val="0070C0"/>
              </a:buClr>
              <a:buFont typeface="Wingdings 3" panose="05040102010807070707" pitchFamily="18" charset="2"/>
              <a:buChar char=""/>
            </a:pPr>
            <a:r>
              <a:rPr lang="en-US" sz="1820" b="1" dirty="0"/>
              <a:t>A LAN </a:t>
            </a:r>
            <a:r>
              <a:rPr lang="en-US" sz="1820" dirty="0"/>
              <a:t>is a network that is geographically small in area. They are usually found in homes, schools and small businesses.</a:t>
            </a:r>
          </a:p>
          <a:p>
            <a:pPr marL="361950" indent="-361950">
              <a:buClr>
                <a:srgbClr val="0070C0"/>
              </a:buClr>
              <a:buFont typeface="Wingdings 3" panose="05040102010807070707" pitchFamily="18" charset="2"/>
              <a:buChar char=""/>
            </a:pPr>
            <a:r>
              <a:rPr lang="en-US" sz="1820" b="1" dirty="0"/>
              <a:t>A WAN </a:t>
            </a:r>
            <a:r>
              <a:rPr lang="en-US" sz="1820" dirty="0"/>
              <a:t>is a network that is geographically large in area. The largest and most common WAN is the internet. The internet is the network infrastructure, whereas the World Wide Web is the web pages of content we can view using the internet, an ISP and a web browser. </a:t>
            </a:r>
            <a:endParaRPr lang="en-US" sz="1820" dirty="0" smtClean="0"/>
          </a:p>
          <a:p>
            <a:pPr marL="361950" indent="-361950">
              <a:buClr>
                <a:srgbClr val="0070C0"/>
              </a:buClr>
              <a:buFont typeface="Wingdings 3" panose="05040102010807070707" pitchFamily="18" charset="2"/>
              <a:buChar char=""/>
            </a:pPr>
            <a:r>
              <a:rPr lang="en-US" sz="1820" b="1" dirty="0" smtClean="0"/>
              <a:t>The </a:t>
            </a:r>
            <a:r>
              <a:rPr lang="en-US" sz="1820" b="1" dirty="0"/>
              <a:t>internet</a:t>
            </a:r>
            <a:r>
              <a:rPr lang="en-US" sz="1820" dirty="0"/>
              <a:t> is used for communication in various different ways. These include IM, VOIP, news services, video conferencing and web </a:t>
            </a:r>
            <a:r>
              <a:rPr lang="en-US" sz="1820" dirty="0" smtClean="0"/>
              <a:t>conferencing.</a:t>
            </a:r>
          </a:p>
          <a:p>
            <a:pPr marL="361950" indent="-361950">
              <a:buClr>
                <a:srgbClr val="0070C0"/>
              </a:buClr>
              <a:buFont typeface="Wingdings 3" panose="05040102010807070707" pitchFamily="18" charset="2"/>
              <a:buChar char=""/>
            </a:pPr>
            <a:r>
              <a:rPr lang="en-US" sz="1820" b="1" dirty="0" smtClean="0"/>
              <a:t>Video </a:t>
            </a:r>
            <a:r>
              <a:rPr lang="en-US" sz="1820" b="1" dirty="0"/>
              <a:t>conferencing </a:t>
            </a:r>
            <a:r>
              <a:rPr lang="en-US" sz="1820" dirty="0"/>
              <a:t>has had an impact on many areas of society, such as personal communications, court cases, business, education, medicine and media. These impacts have been both positive and negative.</a:t>
            </a:r>
          </a:p>
          <a:p>
            <a:pPr marL="361950" indent="-361950">
              <a:buClr>
                <a:srgbClr val="0070C0"/>
              </a:buClr>
              <a:buFont typeface="Wingdings 3" panose="05040102010807070707" pitchFamily="18" charset="2"/>
              <a:buChar char=""/>
            </a:pPr>
            <a:r>
              <a:rPr lang="en-US" sz="1820" b="1" dirty="0"/>
              <a:t>A client-server network </a:t>
            </a:r>
            <a:r>
              <a:rPr lang="en-US" sz="1820" dirty="0"/>
              <a:t>has servers that run the network centrally. Each computer that is part of the network is called a client. A peer-to-peer network does not have servers. No single computer has control over another in this network.</a:t>
            </a:r>
          </a:p>
          <a:p>
            <a:pPr marL="361950" indent="-361950">
              <a:buClr>
                <a:srgbClr val="0070C0"/>
              </a:buClr>
              <a:buFont typeface="Wingdings 3" panose="05040102010807070707" pitchFamily="18" charset="2"/>
              <a:buChar char=""/>
            </a:pPr>
            <a:r>
              <a:rPr lang="en-US" sz="1820" b="1" dirty="0"/>
              <a:t>A VPN </a:t>
            </a:r>
            <a:r>
              <a:rPr lang="en-US" sz="1820" dirty="0"/>
              <a:t>is a method of allowing a remote computer to connect securely to a private network using external resources.</a:t>
            </a:r>
          </a:p>
        </p:txBody>
      </p:sp>
    </p:spTree>
    <p:extLst>
      <p:ext uri="{BB962C8B-B14F-4D97-AF65-F5344CB8AC3E}">
        <p14:creationId xmlns:p14="http://schemas.microsoft.com/office/powerpoint/2010/main" val="1259113891"/>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 – Review Questions</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94</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131713"/>
            <a:ext cx="8784976"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457200" indent="-457200">
              <a:buClr>
                <a:srgbClr val="C00000"/>
              </a:buClr>
              <a:buFont typeface="+mj-lt"/>
              <a:buAutoNum type="arabicPeriod"/>
              <a:tabLst>
                <a:tab pos="8435975" algn="r"/>
              </a:tabLst>
            </a:pPr>
            <a:r>
              <a:rPr lang="en-US" sz="2700" dirty="0" smtClean="0"/>
              <a:t>Describe </a:t>
            </a:r>
            <a:r>
              <a:rPr lang="en-US" sz="2700" dirty="0"/>
              <a:t>the difference between a LAN and a WAN. </a:t>
            </a:r>
            <a:r>
              <a:rPr lang="en-US" sz="2700" dirty="0" smtClean="0"/>
              <a:t>	[</a:t>
            </a:r>
            <a:r>
              <a:rPr lang="en-US" sz="2700" dirty="0"/>
              <a:t>4]</a:t>
            </a:r>
          </a:p>
          <a:p>
            <a:pPr marL="457200" indent="-457200">
              <a:buClr>
                <a:srgbClr val="C00000"/>
              </a:buClr>
              <a:buFont typeface="+mj-lt"/>
              <a:buAutoNum type="arabicPeriod"/>
              <a:tabLst>
                <a:tab pos="8435975" algn="r"/>
              </a:tabLst>
            </a:pPr>
            <a:r>
              <a:rPr lang="en-US" sz="2700" dirty="0" smtClean="0"/>
              <a:t>Explain </a:t>
            </a:r>
            <a:r>
              <a:rPr lang="en-US" sz="2700" dirty="0"/>
              <a:t>what is meant by an intranet and how it could be used in an organisation. </a:t>
            </a:r>
            <a:r>
              <a:rPr lang="en-US" sz="2700" dirty="0" smtClean="0"/>
              <a:t>	[</a:t>
            </a:r>
            <a:r>
              <a:rPr lang="en-US" sz="2700" dirty="0"/>
              <a:t>4]</a:t>
            </a:r>
          </a:p>
          <a:p>
            <a:pPr marL="457200" indent="-457200">
              <a:buClr>
                <a:srgbClr val="C00000"/>
              </a:buClr>
              <a:buFont typeface="+mj-lt"/>
              <a:buAutoNum type="arabicPeriod"/>
              <a:tabLst>
                <a:tab pos="8435975" algn="r"/>
              </a:tabLst>
            </a:pPr>
            <a:r>
              <a:rPr lang="en-US" sz="2700" dirty="0" smtClean="0"/>
              <a:t>Explain </a:t>
            </a:r>
            <a:r>
              <a:rPr lang="en-US" sz="2700" dirty="0"/>
              <a:t>the advantages and disadvantages of a VPN. </a:t>
            </a:r>
            <a:r>
              <a:rPr lang="en-US" sz="2700" dirty="0" smtClean="0"/>
              <a:t>	[</a:t>
            </a:r>
            <a:r>
              <a:rPr lang="en-US" sz="2700" dirty="0"/>
              <a:t>4]</a:t>
            </a:r>
          </a:p>
          <a:p>
            <a:pPr marL="457200" indent="-457200">
              <a:buClr>
                <a:srgbClr val="C00000"/>
              </a:buClr>
              <a:buFont typeface="+mj-lt"/>
              <a:buAutoNum type="arabicPeriod"/>
              <a:tabLst>
                <a:tab pos="8435975" algn="r"/>
              </a:tabLst>
            </a:pPr>
            <a:r>
              <a:rPr lang="en-US" sz="2700" dirty="0" smtClean="0"/>
              <a:t>Describe </a:t>
            </a:r>
            <a:r>
              <a:rPr lang="en-US" sz="2700" dirty="0"/>
              <a:t>the difference between the internet and the World Wide Web. </a:t>
            </a:r>
            <a:r>
              <a:rPr lang="en-US" sz="2700" dirty="0" smtClean="0"/>
              <a:t>	[2</a:t>
            </a:r>
            <a:r>
              <a:rPr lang="en-US" sz="2700" dirty="0"/>
              <a:t>]</a:t>
            </a:r>
          </a:p>
          <a:p>
            <a:pPr marL="457200" indent="-457200">
              <a:buClr>
                <a:srgbClr val="C00000"/>
              </a:buClr>
              <a:buFont typeface="+mj-lt"/>
              <a:buAutoNum type="arabicPeriod"/>
              <a:tabLst>
                <a:tab pos="8161338" algn="r"/>
              </a:tabLst>
            </a:pPr>
            <a:r>
              <a:rPr lang="en-US" sz="2700" dirty="0" smtClean="0"/>
              <a:t>Identify </a:t>
            </a:r>
            <a:r>
              <a:rPr lang="en-US" sz="2700" dirty="0"/>
              <a:t>four pieces of hardware that could be used when video conferencing. </a:t>
            </a:r>
            <a:r>
              <a:rPr lang="en-US" sz="2700" dirty="0" smtClean="0"/>
              <a:t>	[</a:t>
            </a:r>
            <a:r>
              <a:rPr lang="en-US" sz="2700" dirty="0"/>
              <a:t>4]</a:t>
            </a:r>
          </a:p>
          <a:p>
            <a:pPr marL="457200" indent="-457200">
              <a:buClr>
                <a:srgbClr val="C00000"/>
              </a:buClr>
              <a:buFont typeface="+mj-lt"/>
              <a:buAutoNum type="arabicPeriod"/>
              <a:tabLst>
                <a:tab pos="7712075" algn="r"/>
              </a:tabLst>
            </a:pPr>
            <a:r>
              <a:rPr lang="en-US" sz="2700" dirty="0" smtClean="0"/>
              <a:t>Discuss </a:t>
            </a:r>
            <a:r>
              <a:rPr lang="en-US" sz="2700" dirty="0"/>
              <a:t>the impact of video conferencing on education. </a:t>
            </a:r>
            <a:r>
              <a:rPr lang="en-US" sz="2700" dirty="0" smtClean="0"/>
              <a:t>	[</a:t>
            </a:r>
            <a:r>
              <a:rPr lang="en-US" sz="2700" dirty="0"/>
              <a:t>6]</a:t>
            </a:r>
          </a:p>
        </p:txBody>
      </p:sp>
      <p:sp>
        <p:nvSpPr>
          <p:cNvPr id="7" name="TextBox 6"/>
          <p:cNvSpPr txBox="1"/>
          <p:nvPr/>
        </p:nvSpPr>
        <p:spPr>
          <a:xfrm>
            <a:off x="179512" y="1124744"/>
            <a:ext cx="2016224"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a:solidFill>
                  <a:schemeClr val="bg1"/>
                </a:solidFill>
              </a:rPr>
              <a:t>Questions</a:t>
            </a:r>
          </a:p>
        </p:txBody>
      </p:sp>
      <p:sp>
        <p:nvSpPr>
          <p:cNvPr id="2" name="TextBox 1">
            <a:hlinkClick r:id="rId3" action="ppaction://hlinkfile"/>
          </p:cNvPr>
          <p:cNvSpPr txBox="1"/>
          <p:nvPr/>
        </p:nvSpPr>
        <p:spPr>
          <a:xfrm>
            <a:off x="8388424" y="1052736"/>
            <a:ext cx="561372" cy="830997"/>
          </a:xfrm>
          <a:prstGeom prst="rect">
            <a:avLst/>
          </a:prstGeom>
          <a:noFill/>
        </p:spPr>
        <p:txBody>
          <a:bodyPr wrap="none" rtlCol="0">
            <a:spAutoFit/>
          </a:bodyPr>
          <a:lstStyle/>
          <a:p>
            <a:r>
              <a:rPr lang="en-IE"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22032849"/>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 – Review Questions</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94</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131713"/>
            <a:ext cx="8784976" cy="509370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457200" indent="-457200">
              <a:buClr>
                <a:srgbClr val="C00000"/>
              </a:buClr>
              <a:buFont typeface="+mj-lt"/>
              <a:buAutoNum type="arabicPeriod"/>
              <a:tabLst>
                <a:tab pos="8435975" algn="r"/>
              </a:tabLst>
            </a:pPr>
            <a:r>
              <a:rPr lang="en-US" sz="2700" dirty="0" smtClean="0"/>
              <a:t>Any </a:t>
            </a:r>
            <a:r>
              <a:rPr lang="en-US" sz="2700" dirty="0"/>
              <a:t>four of the following points </a:t>
            </a:r>
            <a:r>
              <a:rPr lang="en-US" sz="2700" dirty="0" smtClean="0"/>
              <a:t>	[</a:t>
            </a:r>
            <a:r>
              <a:rPr lang="en-US" sz="2700" dirty="0"/>
              <a:t>4</a:t>
            </a:r>
            <a:r>
              <a:rPr lang="en-US" sz="2700" dirty="0" smtClean="0"/>
              <a:t>]:</a:t>
            </a:r>
          </a:p>
          <a:p>
            <a:pPr marL="811213" indent="-457200">
              <a:buClr>
                <a:srgbClr val="C00000"/>
              </a:buClr>
              <a:buFont typeface="Wingdings" panose="05000000000000000000" pitchFamily="2" charset="2"/>
              <a:buChar char="§"/>
              <a:tabLst>
                <a:tab pos="8435975" algn="r"/>
              </a:tabLst>
            </a:pPr>
            <a:r>
              <a:rPr lang="en-US" sz="2700" dirty="0" smtClean="0"/>
              <a:t>LAN </a:t>
            </a:r>
            <a:r>
              <a:rPr lang="en-US" sz="2700" dirty="0"/>
              <a:t>covers a small geographical area ...</a:t>
            </a:r>
          </a:p>
          <a:p>
            <a:pPr marL="811213" indent="-457200">
              <a:buClr>
                <a:srgbClr val="C00000"/>
              </a:buClr>
              <a:buFont typeface="Wingdings" panose="05000000000000000000" pitchFamily="2" charset="2"/>
              <a:buChar char="§"/>
              <a:tabLst>
                <a:tab pos="8435975" algn="r"/>
              </a:tabLst>
            </a:pPr>
            <a:r>
              <a:rPr lang="en-US" sz="2700" dirty="0" smtClean="0"/>
              <a:t>... </a:t>
            </a:r>
            <a:r>
              <a:rPr lang="en-US" sz="2700" dirty="0"/>
              <a:t>WAN covers a large geographical area.</a:t>
            </a:r>
          </a:p>
          <a:p>
            <a:pPr marL="811213" indent="-457200">
              <a:buClr>
                <a:srgbClr val="C00000"/>
              </a:buClr>
              <a:buFont typeface="Wingdings" panose="05000000000000000000" pitchFamily="2" charset="2"/>
              <a:buChar char="§"/>
              <a:tabLst>
                <a:tab pos="8435975" algn="r"/>
              </a:tabLst>
            </a:pPr>
            <a:r>
              <a:rPr lang="en-US" sz="2700" dirty="0" smtClean="0"/>
              <a:t>LAN </a:t>
            </a:r>
            <a:r>
              <a:rPr lang="en-US" sz="2700" dirty="0"/>
              <a:t>normally uses infrastructure owned by the individual or organisation ...</a:t>
            </a:r>
          </a:p>
          <a:p>
            <a:pPr marL="811213" indent="-457200">
              <a:buClr>
                <a:srgbClr val="C00000"/>
              </a:buClr>
              <a:buFont typeface="Wingdings" panose="05000000000000000000" pitchFamily="2" charset="2"/>
              <a:buChar char="§"/>
              <a:tabLst>
                <a:tab pos="8435975" algn="r"/>
              </a:tabLst>
            </a:pPr>
            <a:r>
              <a:rPr lang="en-US" sz="2700" dirty="0" smtClean="0"/>
              <a:t>... </a:t>
            </a:r>
            <a:r>
              <a:rPr lang="en-US" sz="2700" dirty="0"/>
              <a:t>WAN can often use infrastructure owned by a third party.</a:t>
            </a:r>
          </a:p>
          <a:p>
            <a:pPr marL="811213" indent="-457200">
              <a:buClr>
                <a:srgbClr val="C00000"/>
              </a:buClr>
              <a:buFont typeface="Wingdings" panose="05000000000000000000" pitchFamily="2" charset="2"/>
              <a:buChar char="§"/>
              <a:tabLst>
                <a:tab pos="8435975" algn="r"/>
              </a:tabLst>
            </a:pPr>
            <a:r>
              <a:rPr lang="en-US" sz="2700" dirty="0" smtClean="0"/>
              <a:t>LAN </a:t>
            </a:r>
            <a:r>
              <a:rPr lang="en-US" sz="2700" dirty="0"/>
              <a:t>will normally have a faster data transfer rate, up to 16Gb ...</a:t>
            </a:r>
          </a:p>
          <a:p>
            <a:pPr marL="811213" indent="-457200">
              <a:buClr>
                <a:srgbClr val="C00000"/>
              </a:buClr>
              <a:buFont typeface="Wingdings" panose="05000000000000000000" pitchFamily="2" charset="2"/>
              <a:buChar char="§"/>
              <a:tabLst>
                <a:tab pos="8435975" algn="r"/>
              </a:tabLst>
            </a:pPr>
            <a:r>
              <a:rPr lang="en-US" sz="2700" dirty="0" smtClean="0"/>
              <a:t>...</a:t>
            </a:r>
            <a:r>
              <a:rPr lang="en-US" sz="2700" dirty="0"/>
              <a:t>WAN normally has a lower rate of data transfer, up to 200Mb.</a:t>
            </a:r>
          </a:p>
        </p:txBody>
      </p:sp>
      <p:sp>
        <p:nvSpPr>
          <p:cNvPr id="7" name="TextBox 6"/>
          <p:cNvSpPr txBox="1"/>
          <p:nvPr/>
        </p:nvSpPr>
        <p:spPr>
          <a:xfrm>
            <a:off x="179512" y="1124744"/>
            <a:ext cx="2016224"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500642742"/>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 – Review Questions</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94</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131713"/>
            <a:ext cx="8784976" cy="557075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3600" b="1" dirty="0">
              <a:solidFill>
                <a:schemeClr val="tx2"/>
              </a:solidFill>
            </a:endParaRPr>
          </a:p>
          <a:p>
            <a:pPr marL="514350" indent="-514350">
              <a:buClr>
                <a:srgbClr val="C00000"/>
              </a:buClr>
              <a:buFont typeface="+mj-lt"/>
              <a:buAutoNum type="arabicPeriod" startAt="2"/>
              <a:tabLst>
                <a:tab pos="8435975" algn="r"/>
              </a:tabLst>
            </a:pPr>
            <a:r>
              <a:rPr lang="en-US" sz="3200" dirty="0" smtClean="0"/>
              <a:t>Any </a:t>
            </a:r>
            <a:r>
              <a:rPr lang="en-US" sz="3200" dirty="0"/>
              <a:t>four of the following points </a:t>
            </a:r>
            <a:r>
              <a:rPr lang="en-US" sz="3200" dirty="0" smtClean="0"/>
              <a:t>	[</a:t>
            </a:r>
            <a:r>
              <a:rPr lang="en-US" sz="3200" dirty="0"/>
              <a:t>4]:</a:t>
            </a:r>
          </a:p>
          <a:p>
            <a:pPr marL="896938" indent="-361950">
              <a:buClr>
                <a:srgbClr val="C00000"/>
              </a:buClr>
              <a:buFont typeface="Wingdings" panose="05000000000000000000" pitchFamily="2" charset="2"/>
              <a:buChar char="§"/>
              <a:tabLst>
                <a:tab pos="8435975" algn="r"/>
              </a:tabLst>
            </a:pPr>
            <a:r>
              <a:rPr lang="en-US" sz="3200" dirty="0" smtClean="0"/>
              <a:t>It </a:t>
            </a:r>
            <a:r>
              <a:rPr lang="en-US" sz="3200" dirty="0"/>
              <a:t>is a privately owned network that uses internet technologies.</a:t>
            </a:r>
          </a:p>
          <a:p>
            <a:pPr marL="896938" indent="-361950">
              <a:buClr>
                <a:srgbClr val="C00000"/>
              </a:buClr>
              <a:buFont typeface="Wingdings" panose="05000000000000000000" pitchFamily="2" charset="2"/>
              <a:buChar char="§"/>
              <a:tabLst>
                <a:tab pos="8435975" algn="r"/>
              </a:tabLst>
            </a:pPr>
            <a:r>
              <a:rPr lang="en-US" sz="3200" dirty="0" smtClean="0"/>
              <a:t>It </a:t>
            </a:r>
            <a:r>
              <a:rPr lang="en-US" sz="3200" dirty="0"/>
              <a:t>is used internally within an organisation.</a:t>
            </a:r>
          </a:p>
          <a:p>
            <a:pPr marL="896938" indent="-361950">
              <a:buClr>
                <a:srgbClr val="C00000"/>
              </a:buClr>
              <a:buFont typeface="Wingdings" panose="05000000000000000000" pitchFamily="2" charset="2"/>
              <a:buChar char="§"/>
              <a:tabLst>
                <a:tab pos="8435975" algn="r"/>
              </a:tabLst>
            </a:pPr>
            <a:r>
              <a:rPr lang="en-US" sz="3200" dirty="0" smtClean="0"/>
              <a:t>It </a:t>
            </a:r>
            <a:r>
              <a:rPr lang="en-US" sz="3200" dirty="0"/>
              <a:t>often accessed using a webpage.</a:t>
            </a:r>
          </a:p>
          <a:p>
            <a:pPr marL="896938" indent="-361950">
              <a:buClr>
                <a:srgbClr val="C00000"/>
              </a:buClr>
              <a:buFont typeface="Wingdings" panose="05000000000000000000" pitchFamily="2" charset="2"/>
              <a:buChar char="§"/>
              <a:tabLst>
                <a:tab pos="8435975" algn="r"/>
              </a:tabLst>
            </a:pPr>
            <a:r>
              <a:rPr lang="en-US" sz="3200" dirty="0" smtClean="0"/>
              <a:t>It </a:t>
            </a:r>
            <a:r>
              <a:rPr lang="en-US" sz="3200" dirty="0"/>
              <a:t>can provide services such as news updates, file sharing and instant messaging.</a:t>
            </a:r>
          </a:p>
          <a:p>
            <a:pPr marL="896938" indent="-361950">
              <a:buClr>
                <a:srgbClr val="C00000"/>
              </a:buClr>
              <a:buFont typeface="Wingdings" panose="05000000000000000000" pitchFamily="2" charset="2"/>
              <a:buChar char="§"/>
              <a:tabLst>
                <a:tab pos="8435975" algn="r"/>
              </a:tabLst>
            </a:pPr>
            <a:r>
              <a:rPr lang="en-US" sz="3200" dirty="0" smtClean="0"/>
              <a:t>It </a:t>
            </a:r>
            <a:r>
              <a:rPr lang="en-US" sz="3200" dirty="0"/>
              <a:t>can provide access to training materials for employees.</a:t>
            </a:r>
          </a:p>
        </p:txBody>
      </p:sp>
      <p:sp>
        <p:nvSpPr>
          <p:cNvPr id="7" name="TextBox 6"/>
          <p:cNvSpPr txBox="1"/>
          <p:nvPr/>
        </p:nvSpPr>
        <p:spPr>
          <a:xfrm>
            <a:off x="179512" y="1124744"/>
            <a:ext cx="2016224"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124290116"/>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 – Review Questions</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94</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083215"/>
            <a:ext cx="8784976" cy="55861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449263" indent="-449263">
              <a:buClr>
                <a:srgbClr val="C00000"/>
              </a:buClr>
              <a:buFont typeface="+mj-lt"/>
              <a:buAutoNum type="arabicPeriod" startAt="3"/>
              <a:tabLst>
                <a:tab pos="8435975" algn="r"/>
              </a:tabLst>
            </a:pPr>
            <a:r>
              <a:rPr lang="en-US" sz="2350" dirty="0"/>
              <a:t>Choose four of the following points (at least </a:t>
            </a:r>
            <a:r>
              <a:rPr lang="en-US" sz="2350" dirty="0" smtClean="0"/>
              <a:t>one advantage </a:t>
            </a:r>
            <a:r>
              <a:rPr lang="en-US" sz="2350" dirty="0"/>
              <a:t>and one disadvantage) </a:t>
            </a:r>
            <a:r>
              <a:rPr lang="en-US" sz="2350" dirty="0" smtClean="0"/>
              <a:t>	[</a:t>
            </a:r>
            <a:r>
              <a:rPr lang="en-US" sz="2350" dirty="0"/>
              <a:t>4]:</a:t>
            </a:r>
          </a:p>
          <a:p>
            <a:pPr marL="811213" indent="-361950">
              <a:buClr>
                <a:srgbClr val="C00000"/>
              </a:buClr>
              <a:buFont typeface="Wingdings" panose="05000000000000000000" pitchFamily="2" charset="2"/>
              <a:buChar char="§"/>
              <a:tabLst>
                <a:tab pos="8435975" algn="r"/>
              </a:tabLst>
            </a:pPr>
            <a:r>
              <a:rPr lang="en-US" sz="2350" dirty="0" smtClean="0"/>
              <a:t>Uses </a:t>
            </a:r>
            <a:r>
              <a:rPr lang="en-US" sz="2350" dirty="0"/>
              <a:t>an additional level of security when transmitting data...</a:t>
            </a:r>
          </a:p>
          <a:p>
            <a:pPr marL="811213" indent="-361950">
              <a:buClr>
                <a:srgbClr val="C00000"/>
              </a:buClr>
              <a:buFont typeface="Wingdings" panose="05000000000000000000" pitchFamily="2" charset="2"/>
              <a:buChar char="§"/>
              <a:tabLst>
                <a:tab pos="8435975" algn="r"/>
              </a:tabLst>
            </a:pPr>
            <a:r>
              <a:rPr lang="en-US" sz="2350" dirty="0" smtClean="0"/>
              <a:t>... </a:t>
            </a:r>
            <a:r>
              <a:rPr lang="en-US" sz="2350" dirty="0"/>
              <a:t>this means that the user can feel their personal data is safer when being transmitted.</a:t>
            </a:r>
          </a:p>
          <a:p>
            <a:pPr marL="811213" indent="-361950">
              <a:buClr>
                <a:srgbClr val="C00000"/>
              </a:buClr>
              <a:buFont typeface="Wingdings" panose="05000000000000000000" pitchFamily="2" charset="2"/>
              <a:buChar char="§"/>
              <a:tabLst>
                <a:tab pos="8435975" algn="r"/>
              </a:tabLst>
            </a:pPr>
            <a:r>
              <a:rPr lang="en-US" sz="2350" dirty="0" smtClean="0"/>
              <a:t>They </a:t>
            </a:r>
            <a:r>
              <a:rPr lang="en-US" sz="2350" dirty="0"/>
              <a:t>use the infrastructure that is already in place...</a:t>
            </a:r>
          </a:p>
          <a:p>
            <a:pPr marL="811213" indent="-361950">
              <a:buClr>
                <a:srgbClr val="C00000"/>
              </a:buClr>
              <a:buFont typeface="Wingdings" panose="05000000000000000000" pitchFamily="2" charset="2"/>
              <a:buChar char="§"/>
              <a:tabLst>
                <a:tab pos="8435975" algn="r"/>
              </a:tabLst>
            </a:pPr>
            <a:r>
              <a:rPr lang="en-US" sz="2350" dirty="0" smtClean="0"/>
              <a:t>... </a:t>
            </a:r>
            <a:r>
              <a:rPr lang="en-US" sz="2350" dirty="0"/>
              <a:t>this means that there is little additional cost to setting up a VPN.</a:t>
            </a:r>
          </a:p>
          <a:p>
            <a:pPr marL="811213" indent="-361950">
              <a:buClr>
                <a:srgbClr val="C00000"/>
              </a:buClr>
              <a:buFont typeface="Wingdings" panose="05000000000000000000" pitchFamily="2" charset="2"/>
              <a:buChar char="§"/>
              <a:tabLst>
                <a:tab pos="8435975" algn="r"/>
              </a:tabLst>
            </a:pPr>
            <a:r>
              <a:rPr lang="en-US" sz="2350" dirty="0" smtClean="0"/>
              <a:t>... </a:t>
            </a:r>
            <a:r>
              <a:rPr lang="en-US" sz="2350" dirty="0"/>
              <a:t>this can mean that the performance of the infrastructure is outside the control of the individual or organisation.</a:t>
            </a:r>
          </a:p>
          <a:p>
            <a:pPr marL="811213" indent="-361950">
              <a:buClr>
                <a:srgbClr val="C00000"/>
              </a:buClr>
              <a:buFont typeface="Wingdings" panose="05000000000000000000" pitchFamily="2" charset="2"/>
              <a:buChar char="§"/>
              <a:tabLst>
                <a:tab pos="8435975" algn="r"/>
              </a:tabLst>
            </a:pPr>
            <a:r>
              <a:rPr lang="en-US" sz="2350" dirty="0" smtClean="0"/>
              <a:t>They </a:t>
            </a:r>
            <a:r>
              <a:rPr lang="en-US" sz="2350" dirty="0"/>
              <a:t>require a higher level of expertise to set up</a:t>
            </a:r>
          </a:p>
          <a:p>
            <a:pPr marL="811213" indent="-361950">
              <a:buClr>
                <a:srgbClr val="C00000"/>
              </a:buClr>
              <a:buFont typeface="Wingdings" panose="05000000000000000000" pitchFamily="2" charset="2"/>
              <a:buChar char="§"/>
              <a:tabLst>
                <a:tab pos="8435975" algn="r"/>
              </a:tabLst>
            </a:pPr>
            <a:r>
              <a:rPr lang="en-US" sz="2350" dirty="0" smtClean="0"/>
              <a:t>... </a:t>
            </a:r>
            <a:r>
              <a:rPr lang="en-US" sz="2350" dirty="0"/>
              <a:t>if this expertise is not present it may need to be purchased.</a:t>
            </a:r>
          </a:p>
        </p:txBody>
      </p:sp>
      <p:sp>
        <p:nvSpPr>
          <p:cNvPr id="7" name="TextBox 6"/>
          <p:cNvSpPr txBox="1"/>
          <p:nvPr/>
        </p:nvSpPr>
        <p:spPr>
          <a:xfrm>
            <a:off x="179512" y="1076246"/>
            <a:ext cx="2016224"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3740087250"/>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 – Review Questions</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94</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083215"/>
            <a:ext cx="8784976"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457200" indent="-457200">
              <a:buClr>
                <a:srgbClr val="C00000"/>
              </a:buClr>
              <a:buFont typeface="+mj-lt"/>
              <a:buAutoNum type="arabicPeriod" startAt="4"/>
              <a:tabLst>
                <a:tab pos="8435975" algn="r"/>
              </a:tabLst>
            </a:pPr>
            <a:r>
              <a:rPr lang="en-US" sz="2700" dirty="0" smtClean="0"/>
              <a:t>Answer </a:t>
            </a:r>
            <a:r>
              <a:rPr lang="en-US" sz="2700" dirty="0"/>
              <a:t>must include both of the following </a:t>
            </a:r>
            <a:r>
              <a:rPr lang="en-US" sz="2700" dirty="0" smtClean="0"/>
              <a:t>	[</a:t>
            </a:r>
            <a:r>
              <a:rPr lang="en-US" sz="2700" dirty="0"/>
              <a:t>2]:</a:t>
            </a:r>
          </a:p>
          <a:p>
            <a:pPr marL="896938" indent="-449263">
              <a:buClr>
                <a:srgbClr val="C00000"/>
              </a:buClr>
              <a:buFont typeface="Wingdings" panose="05000000000000000000" pitchFamily="2" charset="2"/>
              <a:buChar char="§"/>
              <a:tabLst>
                <a:tab pos="8435975" algn="r"/>
              </a:tabLst>
            </a:pPr>
            <a:r>
              <a:rPr lang="en-US" sz="2700" dirty="0" smtClean="0"/>
              <a:t>The </a:t>
            </a:r>
            <a:r>
              <a:rPr lang="en-US" sz="2700" dirty="0"/>
              <a:t>internet is the physical infrastructure of the largest WAN.</a:t>
            </a:r>
          </a:p>
          <a:p>
            <a:pPr marL="896938" indent="-449263">
              <a:buClr>
                <a:srgbClr val="C00000"/>
              </a:buClr>
              <a:buFont typeface="Wingdings" panose="05000000000000000000" pitchFamily="2" charset="2"/>
              <a:buChar char="§"/>
              <a:tabLst>
                <a:tab pos="8435975" algn="r"/>
              </a:tabLst>
            </a:pPr>
            <a:r>
              <a:rPr lang="en-US" sz="2700" dirty="0" smtClean="0"/>
              <a:t>The </a:t>
            </a:r>
            <a:r>
              <a:rPr lang="en-US" sz="2700" dirty="0"/>
              <a:t>WWW is a collection of webpages that contain text, images, videos and sounds.</a:t>
            </a:r>
          </a:p>
          <a:p>
            <a:pPr marL="457200" indent="-457200">
              <a:buClr>
                <a:srgbClr val="C00000"/>
              </a:buClr>
              <a:buFont typeface="+mj-lt"/>
              <a:buAutoNum type="arabicPeriod" startAt="5"/>
              <a:tabLst>
                <a:tab pos="8435975" algn="r"/>
              </a:tabLst>
            </a:pPr>
            <a:r>
              <a:rPr lang="en-US" sz="2700" dirty="0" smtClean="0"/>
              <a:t>Any </a:t>
            </a:r>
            <a:r>
              <a:rPr lang="en-US" sz="2700" dirty="0"/>
              <a:t>combination </a:t>
            </a:r>
            <a:r>
              <a:rPr lang="en-US" sz="2700" dirty="0" smtClean="0"/>
              <a:t>of four from </a:t>
            </a:r>
            <a:r>
              <a:rPr lang="en-US" sz="2700" dirty="0"/>
              <a:t>the following </a:t>
            </a:r>
            <a:r>
              <a:rPr lang="en-US" sz="2700" dirty="0" smtClean="0"/>
              <a:t>	[</a:t>
            </a:r>
            <a:r>
              <a:rPr lang="en-US" sz="2700" dirty="0"/>
              <a:t>4]:</a:t>
            </a:r>
          </a:p>
          <a:p>
            <a:pPr marL="896938" indent="-449263">
              <a:buClr>
                <a:srgbClr val="C00000"/>
              </a:buClr>
              <a:buFont typeface="Wingdings" panose="05000000000000000000" pitchFamily="2" charset="2"/>
              <a:buChar char="§"/>
              <a:tabLst>
                <a:tab pos="8435975" algn="r"/>
              </a:tabLst>
            </a:pPr>
            <a:r>
              <a:rPr lang="en-US" sz="2700" dirty="0" smtClean="0"/>
              <a:t>Desktop </a:t>
            </a:r>
            <a:r>
              <a:rPr lang="en-US" sz="2700" dirty="0"/>
              <a:t>computer/laptop/mobile device</a:t>
            </a:r>
          </a:p>
          <a:p>
            <a:pPr marL="896938" indent="-449263">
              <a:buClr>
                <a:srgbClr val="C00000"/>
              </a:buClr>
              <a:buFont typeface="Wingdings" panose="05000000000000000000" pitchFamily="2" charset="2"/>
              <a:buChar char="§"/>
              <a:tabLst>
                <a:tab pos="8435975" algn="r"/>
              </a:tabLst>
            </a:pPr>
            <a:r>
              <a:rPr lang="en-US" sz="2700" dirty="0" smtClean="0"/>
              <a:t>Webcam</a:t>
            </a:r>
            <a:endParaRPr lang="en-US" sz="2700" dirty="0"/>
          </a:p>
          <a:p>
            <a:pPr marL="896938" indent="-449263">
              <a:buClr>
                <a:srgbClr val="C00000"/>
              </a:buClr>
              <a:buFont typeface="Wingdings" panose="05000000000000000000" pitchFamily="2" charset="2"/>
              <a:buChar char="§"/>
              <a:tabLst>
                <a:tab pos="8435975" algn="r"/>
              </a:tabLst>
            </a:pPr>
            <a:r>
              <a:rPr lang="en-US" sz="2700" dirty="0" smtClean="0"/>
              <a:t>Microphone</a:t>
            </a:r>
            <a:endParaRPr lang="en-US" sz="2700" dirty="0"/>
          </a:p>
          <a:p>
            <a:pPr marL="896938" indent="-449263">
              <a:buClr>
                <a:srgbClr val="C00000"/>
              </a:buClr>
              <a:buFont typeface="Wingdings" panose="05000000000000000000" pitchFamily="2" charset="2"/>
              <a:buChar char="§"/>
              <a:tabLst>
                <a:tab pos="8435975" algn="r"/>
              </a:tabLst>
            </a:pPr>
            <a:r>
              <a:rPr lang="en-US" sz="2700" dirty="0" smtClean="0"/>
              <a:t>Monitor</a:t>
            </a:r>
            <a:endParaRPr lang="en-US" sz="2700" dirty="0"/>
          </a:p>
          <a:p>
            <a:pPr marL="896938" indent="-449263">
              <a:buClr>
                <a:srgbClr val="C00000"/>
              </a:buClr>
              <a:buFont typeface="Wingdings" panose="05000000000000000000" pitchFamily="2" charset="2"/>
              <a:buChar char="§"/>
              <a:tabLst>
                <a:tab pos="8435975" algn="r"/>
              </a:tabLst>
            </a:pPr>
            <a:r>
              <a:rPr lang="en-US" sz="2700" dirty="0" smtClean="0"/>
              <a:t>Speakers</a:t>
            </a:r>
            <a:endParaRPr lang="en-US" sz="2700" dirty="0"/>
          </a:p>
          <a:p>
            <a:pPr marL="896938" indent="-449263">
              <a:buClr>
                <a:srgbClr val="C00000"/>
              </a:buClr>
              <a:buFont typeface="Wingdings" panose="05000000000000000000" pitchFamily="2" charset="2"/>
              <a:buChar char="§"/>
              <a:tabLst>
                <a:tab pos="8435975" algn="r"/>
              </a:tabLst>
            </a:pPr>
            <a:r>
              <a:rPr lang="en-US" sz="2700" dirty="0" smtClean="0"/>
              <a:t>Network </a:t>
            </a:r>
            <a:r>
              <a:rPr lang="en-US" sz="2700" dirty="0"/>
              <a:t>infrastructure.</a:t>
            </a:r>
          </a:p>
        </p:txBody>
      </p:sp>
      <p:sp>
        <p:nvSpPr>
          <p:cNvPr id="7" name="TextBox 6"/>
          <p:cNvSpPr txBox="1"/>
          <p:nvPr/>
        </p:nvSpPr>
        <p:spPr>
          <a:xfrm>
            <a:off x="179512" y="1076246"/>
            <a:ext cx="2016224"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478305090"/>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pPr>
              <a:buClr>
                <a:srgbClr val="0070C0"/>
              </a:buClr>
            </a:pPr>
            <a:r>
              <a:rPr lang="en-IE" sz="4000" dirty="0" smtClean="0"/>
              <a:t>6 – Review Questions</a:t>
            </a:r>
            <a:endParaRPr lang="en-US" sz="4000" dirty="0"/>
          </a:p>
        </p:txBody>
      </p:sp>
      <p:sp>
        <p:nvSpPr>
          <p:cNvPr id="10" name="Round Same Side Corner Rectangle 9">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94</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083215"/>
            <a:ext cx="8784976"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361950" indent="-361950">
              <a:buClr>
                <a:srgbClr val="C00000"/>
              </a:buClr>
              <a:buFont typeface="+mj-lt"/>
              <a:buAutoNum type="arabicPeriod" startAt="6"/>
              <a:tabLst>
                <a:tab pos="8435975" algn="r"/>
              </a:tabLst>
            </a:pPr>
            <a:r>
              <a:rPr lang="en-US" sz="1630" b="1" dirty="0"/>
              <a:t>Level of </a:t>
            </a:r>
            <a:r>
              <a:rPr lang="en-US" sz="1630" b="1" dirty="0" smtClean="0"/>
              <a:t>response: Level </a:t>
            </a:r>
            <a:r>
              <a:rPr lang="en-US" sz="1630" b="1" dirty="0"/>
              <a:t>3 [5-6 </a:t>
            </a:r>
            <a:r>
              <a:rPr lang="en-US" sz="1630" b="1" dirty="0" smtClean="0"/>
              <a:t>marks]</a:t>
            </a:r>
            <a:br>
              <a:rPr lang="en-US" sz="1630" b="1" dirty="0" smtClean="0"/>
            </a:br>
            <a:r>
              <a:rPr lang="en-US" sz="1630" dirty="0" smtClean="0"/>
              <a:t>Candidates </a:t>
            </a:r>
            <a:r>
              <a:rPr lang="en-US" sz="1630" dirty="0"/>
              <a:t>will discuss in detail a range </a:t>
            </a:r>
            <a:r>
              <a:rPr lang="en-US" sz="1630" dirty="0" smtClean="0"/>
              <a:t>of points </a:t>
            </a:r>
            <a:r>
              <a:rPr lang="en-US" sz="1630" dirty="0"/>
              <a:t>about the impact of video </a:t>
            </a:r>
            <a:r>
              <a:rPr lang="en-US" sz="1630" dirty="0" smtClean="0"/>
              <a:t>conferencing on </a:t>
            </a:r>
            <a:r>
              <a:rPr lang="en-US" sz="1630" dirty="0"/>
              <a:t>education. The points raised will be justified. There will be a reasoned conclusion. The information will be relevant, clear, </a:t>
            </a:r>
            <a:r>
              <a:rPr lang="en-US" sz="1630" dirty="0" err="1"/>
              <a:t>organised</a:t>
            </a:r>
            <a:r>
              <a:rPr lang="en-US" sz="1630" dirty="0"/>
              <a:t> and presented in a structured and coherent </a:t>
            </a:r>
            <a:r>
              <a:rPr lang="en-US" sz="1630" dirty="0" smtClean="0"/>
              <a:t>format.</a:t>
            </a:r>
          </a:p>
          <a:p>
            <a:pPr>
              <a:buClr>
                <a:srgbClr val="C00000"/>
              </a:buClr>
              <a:tabLst>
                <a:tab pos="8435975" algn="r"/>
              </a:tabLst>
            </a:pPr>
            <a:r>
              <a:rPr lang="en-US" sz="1630" b="1" dirty="0" smtClean="0"/>
              <a:t>Level </a:t>
            </a:r>
            <a:r>
              <a:rPr lang="en-US" sz="1630" b="1" dirty="0"/>
              <a:t>2 [3-4 marks]</a:t>
            </a:r>
          </a:p>
          <a:p>
            <a:pPr>
              <a:buClr>
                <a:srgbClr val="C00000"/>
              </a:buClr>
              <a:tabLst>
                <a:tab pos="8435975" algn="r"/>
              </a:tabLst>
            </a:pPr>
            <a:r>
              <a:rPr lang="en-US" sz="1630" dirty="0"/>
              <a:t>Candidates will provide limited discussion of points about the impact of video conferencing on education. The development of some of the points will be limited. There will be a conclusion. For the most part the information will be relevant and presented in a structured and coherent format.</a:t>
            </a:r>
          </a:p>
          <a:p>
            <a:pPr>
              <a:buClr>
                <a:srgbClr val="C00000"/>
              </a:buClr>
              <a:tabLst>
                <a:tab pos="8435975" algn="r"/>
              </a:tabLst>
            </a:pPr>
            <a:r>
              <a:rPr lang="en-US" sz="1630" b="1" dirty="0"/>
              <a:t>Level 1 [1-2 marks]</a:t>
            </a:r>
          </a:p>
          <a:p>
            <a:pPr marL="361950">
              <a:buClr>
                <a:srgbClr val="C00000"/>
              </a:buClr>
              <a:tabLst>
                <a:tab pos="8435975" algn="r"/>
              </a:tabLst>
            </a:pPr>
            <a:r>
              <a:rPr lang="en-US" sz="1630" dirty="0"/>
              <a:t>Candidates may only give reference to a single aspect of video conferencing and its use in education. Answers may be simplistic with little or no relevance.</a:t>
            </a:r>
          </a:p>
          <a:p>
            <a:pPr marL="361950">
              <a:buClr>
                <a:srgbClr val="C00000"/>
              </a:buClr>
              <a:tabLst>
                <a:tab pos="8435975" algn="r"/>
              </a:tabLst>
            </a:pPr>
            <a:r>
              <a:rPr lang="en-US" sz="1630" dirty="0"/>
              <a:t>0 marks for a response with no valid comments. Possible points:</a:t>
            </a:r>
          </a:p>
          <a:p>
            <a:pPr marL="647700" indent="-285750">
              <a:buClr>
                <a:srgbClr val="C00000"/>
              </a:buClr>
              <a:buFont typeface="Wingdings" panose="05000000000000000000" pitchFamily="2" charset="2"/>
              <a:buChar char="§"/>
              <a:tabLst>
                <a:tab pos="8435975" algn="r"/>
              </a:tabLst>
            </a:pPr>
            <a:r>
              <a:rPr lang="en-US" sz="1630" dirty="0" smtClean="0"/>
              <a:t>Learners </a:t>
            </a:r>
            <a:r>
              <a:rPr lang="en-US" sz="1630" dirty="0"/>
              <a:t>can participate in conversation with other learners world </a:t>
            </a:r>
            <a:r>
              <a:rPr lang="en-US" sz="1630" dirty="0" smtClean="0"/>
              <a:t>wide.</a:t>
            </a:r>
          </a:p>
          <a:p>
            <a:pPr marL="647700" indent="-285750">
              <a:buClr>
                <a:srgbClr val="C00000"/>
              </a:buClr>
              <a:buFont typeface="Wingdings" panose="05000000000000000000" pitchFamily="2" charset="2"/>
              <a:buChar char="§"/>
              <a:tabLst>
                <a:tab pos="8435975" algn="r"/>
              </a:tabLst>
            </a:pPr>
            <a:r>
              <a:rPr lang="en-US" sz="1630" dirty="0" smtClean="0"/>
              <a:t>learners </a:t>
            </a:r>
            <a:r>
              <a:rPr lang="en-US" sz="1630" dirty="0"/>
              <a:t>can speak to and listen to industry experts without the need for travel.</a:t>
            </a:r>
          </a:p>
          <a:p>
            <a:pPr marL="647700" indent="-285750">
              <a:buClr>
                <a:srgbClr val="C00000"/>
              </a:buClr>
              <a:buFont typeface="Wingdings" panose="05000000000000000000" pitchFamily="2" charset="2"/>
              <a:buChar char="§"/>
              <a:tabLst>
                <a:tab pos="8435975" algn="r"/>
              </a:tabLst>
            </a:pPr>
            <a:r>
              <a:rPr lang="en-US" sz="1630" dirty="0" smtClean="0"/>
              <a:t>Learners </a:t>
            </a:r>
            <a:r>
              <a:rPr lang="en-US" sz="1630" dirty="0"/>
              <a:t>can benefit from watching international lectures to experience a range of teaching methods.</a:t>
            </a:r>
          </a:p>
          <a:p>
            <a:pPr marL="647700" indent="-285750">
              <a:buClr>
                <a:srgbClr val="C00000"/>
              </a:buClr>
              <a:buFont typeface="Wingdings" panose="05000000000000000000" pitchFamily="2" charset="2"/>
              <a:buChar char="§"/>
              <a:tabLst>
                <a:tab pos="8435975" algn="r"/>
              </a:tabLst>
            </a:pPr>
            <a:r>
              <a:rPr lang="en-US" sz="1630" dirty="0" smtClean="0"/>
              <a:t>Experts </a:t>
            </a:r>
            <a:r>
              <a:rPr lang="en-US" sz="1630" dirty="0"/>
              <a:t>can instruct those in training in important educational training, such as </a:t>
            </a:r>
            <a:r>
              <a:rPr lang="en-US" sz="1630" dirty="0" smtClean="0"/>
              <a:t/>
            </a:r>
            <a:br>
              <a:rPr lang="en-US" sz="1630" dirty="0" smtClean="0"/>
            </a:br>
            <a:r>
              <a:rPr lang="en-US" sz="1630" dirty="0" smtClean="0"/>
              <a:t>medical </a:t>
            </a:r>
            <a:r>
              <a:rPr lang="en-US" sz="1630" dirty="0"/>
              <a:t>procedures.</a:t>
            </a:r>
          </a:p>
        </p:txBody>
      </p:sp>
      <p:sp>
        <p:nvSpPr>
          <p:cNvPr id="7" name="TextBox 6"/>
          <p:cNvSpPr txBox="1"/>
          <p:nvPr/>
        </p:nvSpPr>
        <p:spPr>
          <a:xfrm>
            <a:off x="179512" y="1076246"/>
            <a:ext cx="2016224"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2400" b="1" dirty="0">
              <a:solidFill>
                <a:schemeClr val="bg1"/>
              </a:solidFill>
            </a:endParaRPr>
          </a:p>
        </p:txBody>
      </p:sp>
    </p:spTree>
    <p:extLst>
      <p:ext uri="{BB962C8B-B14F-4D97-AF65-F5344CB8AC3E}">
        <p14:creationId xmlns:p14="http://schemas.microsoft.com/office/powerpoint/2010/main" val="2886953961"/>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784976" cy="5724644"/>
          </a:xfrm>
          <a:prstGeom prst="rect">
            <a:avLst/>
          </a:prstGeom>
        </p:spPr>
        <p:txBody>
          <a:bodyPr wrap="square">
            <a:spAutoFit/>
          </a:bodyPr>
          <a:lstStyle/>
          <a:p>
            <a:pPr marL="285750" indent="-285750">
              <a:buClr>
                <a:srgbClr val="0070C0"/>
              </a:buClr>
              <a:buFont typeface="Wingdings 3" panose="05040102010807070707" pitchFamily="18" charset="2"/>
              <a:buChar char=""/>
            </a:pPr>
            <a:r>
              <a:rPr lang="en-US" sz="1900" dirty="0" smtClean="0"/>
              <a:t>Cambridge </a:t>
            </a:r>
            <a:r>
              <a:rPr lang="en-US" sz="1900" dirty="0"/>
              <a:t>International AS and A Level Information Technology has three assessment objectives:</a:t>
            </a:r>
          </a:p>
          <a:p>
            <a:pPr marL="627063" indent="-285750">
              <a:buClr>
                <a:srgbClr val="0070C0"/>
              </a:buClr>
              <a:buFont typeface="Wingdings" panose="05000000000000000000" pitchFamily="2" charset="2"/>
              <a:buChar char="§"/>
            </a:pPr>
            <a:r>
              <a:rPr lang="en-US" sz="1900" dirty="0"/>
              <a:t>AO1 Recall, select and communicate knowledge and understanding of IT</a:t>
            </a:r>
          </a:p>
          <a:p>
            <a:pPr marL="627063" indent="-285750">
              <a:buClr>
                <a:srgbClr val="0070C0"/>
              </a:buClr>
              <a:buFont typeface="Wingdings" panose="05000000000000000000" pitchFamily="2" charset="2"/>
              <a:buChar char="§"/>
            </a:pPr>
            <a:r>
              <a:rPr lang="en-US" sz="1900" dirty="0"/>
              <a:t>AO2 Apply knowledge, understanding and skills to produce IT-based solutions</a:t>
            </a:r>
          </a:p>
          <a:p>
            <a:pPr marL="627063" indent="-285750">
              <a:buClr>
                <a:srgbClr val="0070C0"/>
              </a:buClr>
              <a:buFont typeface="Wingdings" panose="05000000000000000000" pitchFamily="2" charset="2"/>
              <a:buChar char="§"/>
            </a:pPr>
            <a:r>
              <a:rPr lang="en-US" sz="1900" dirty="0"/>
              <a:t>AO3 Analyse, evaluate, make reasoned judgements and present conclusions</a:t>
            </a:r>
          </a:p>
          <a:p>
            <a:pPr>
              <a:buClr>
                <a:srgbClr val="0070C0"/>
              </a:buClr>
            </a:pPr>
            <a:r>
              <a:rPr lang="en-US" sz="1900" b="1" dirty="0"/>
              <a:t>2.3 Relationship between assessment objectives and components</a:t>
            </a:r>
          </a:p>
          <a:p>
            <a:pPr marL="285750" indent="-285750">
              <a:buClr>
                <a:srgbClr val="0070C0"/>
              </a:buClr>
              <a:buFont typeface="Wingdings 3" panose="05040102010807070707" pitchFamily="18" charset="2"/>
              <a:buChar char=""/>
            </a:pPr>
            <a:r>
              <a:rPr lang="en-US" sz="1900" dirty="0"/>
              <a:t>The approximate weightings allocated to each of the assessment objectives are </a:t>
            </a:r>
            <a:r>
              <a:rPr lang="en-US" sz="1900" dirty="0" err="1"/>
              <a:t>summarised</a:t>
            </a:r>
            <a:r>
              <a:rPr lang="en-US" sz="1900" dirty="0"/>
              <a:t> below</a:t>
            </a:r>
            <a:r>
              <a:rPr lang="en-US" sz="1900" dirty="0" smtClean="0"/>
              <a:t>.</a:t>
            </a:r>
          </a:p>
          <a:p>
            <a:pPr marL="285750" indent="-285750">
              <a:buClr>
                <a:srgbClr val="0070C0"/>
              </a:buClr>
              <a:buFont typeface="Wingdings 3" panose="05040102010807070707" pitchFamily="18" charset="2"/>
              <a:buChar char=""/>
            </a:pPr>
            <a:endParaRPr lang="en-US" sz="24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a:buClr>
                <a:srgbClr val="0070C0"/>
              </a:buClr>
            </a:pPr>
            <a:endParaRPr lang="en-US" sz="1900" dirty="0"/>
          </a:p>
          <a:p>
            <a:pPr marL="285750" indent="-285750">
              <a:buClr>
                <a:srgbClr val="0070C0"/>
              </a:buClr>
              <a:buFont typeface="Wingdings 3" panose="05040102010807070707" pitchFamily="18" charset="2"/>
              <a:buChar char=""/>
            </a:pPr>
            <a:r>
              <a:rPr lang="en-US" sz="1900" dirty="0"/>
              <a:t>The table shows the assessment objectives (AO) as a percentage of each component.</a:t>
            </a:r>
          </a:p>
        </p:txBody>
      </p:sp>
      <p:graphicFrame>
        <p:nvGraphicFramePr>
          <p:cNvPr id="2" name="Table 1"/>
          <p:cNvGraphicFramePr>
            <a:graphicFrameLocks noGrp="1"/>
          </p:cNvGraphicFramePr>
          <p:nvPr>
            <p:extLst>
              <p:ext uri="{D42A27DB-BD31-4B8C-83A1-F6EECF244321}">
                <p14:modId xmlns:p14="http://schemas.microsoft.com/office/powerpoint/2010/main" val="2739178754"/>
              </p:ext>
            </p:extLst>
          </p:nvPr>
        </p:nvGraphicFramePr>
        <p:xfrm>
          <a:off x="179512" y="4112096"/>
          <a:ext cx="8784976" cy="1981200"/>
        </p:xfrm>
        <a:graphic>
          <a:graphicData uri="http://schemas.openxmlformats.org/drawingml/2006/table">
            <a:tbl>
              <a:tblPr firstRow="1" bandRow="1">
                <a:tableStyleId>{5C22544A-7EE6-4342-B048-85BDC9FD1C3A}</a:tableStyleId>
              </a:tblPr>
              <a:tblGrid>
                <a:gridCol w="4968552"/>
                <a:gridCol w="1224136"/>
                <a:gridCol w="1368152"/>
                <a:gridCol w="1224136"/>
              </a:tblGrid>
              <a:tr h="370840">
                <a:tc>
                  <a:txBody>
                    <a:bodyPr/>
                    <a:lstStyle/>
                    <a:p>
                      <a:r>
                        <a:rPr lang="en-IE" sz="2000" dirty="0" smtClean="0">
                          <a:latin typeface="Arial" panose="020B0604020202020204" pitchFamily="34" charset="0"/>
                          <a:cs typeface="Arial" panose="020B0604020202020204" pitchFamily="34" charset="0"/>
                        </a:rPr>
                        <a:t>Component</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AO1 %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AO2 %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AO3 %</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1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2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90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3 Advanced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4 Advanced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85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64220081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06 – </a:t>
            </a:r>
            <a:r>
              <a:rPr lang="en-US" sz="3400" dirty="0" smtClean="0"/>
              <a:t>Using Networks - </a:t>
            </a:r>
            <a:r>
              <a:rPr lang="en-IE" sz="3400" dirty="0" smtClean="0"/>
              <a:t>Syllabus Content</a:t>
            </a:r>
            <a:endParaRPr lang="en-GB" sz="3400" b="1" dirty="0" smtClean="0"/>
          </a:p>
        </p:txBody>
      </p:sp>
      <p:sp>
        <p:nvSpPr>
          <p:cNvPr id="34" name="Rectangle 33"/>
          <p:cNvSpPr/>
          <p:nvPr/>
        </p:nvSpPr>
        <p:spPr>
          <a:xfrm>
            <a:off x="179512" y="1124744"/>
            <a:ext cx="8712968" cy="5478423"/>
          </a:xfrm>
          <a:prstGeom prst="rect">
            <a:avLst/>
          </a:prstGeom>
        </p:spPr>
        <p:txBody>
          <a:bodyPr wrap="square">
            <a:spAutoFit/>
          </a:bodyPr>
          <a:lstStyle/>
          <a:p>
            <a:pPr>
              <a:buClr>
                <a:srgbClr val="0070C0"/>
              </a:buClr>
            </a:pPr>
            <a:r>
              <a:rPr lang="en-US" sz="1400" dirty="0" smtClean="0"/>
              <a:t>Candidates </a:t>
            </a:r>
            <a:r>
              <a:rPr lang="en-US" sz="1400" dirty="0"/>
              <a:t>should be able to:</a:t>
            </a:r>
          </a:p>
          <a:p>
            <a:pPr marL="268288" indent="-268288">
              <a:buClr>
                <a:srgbClr val="0070C0"/>
              </a:buClr>
              <a:buFont typeface="Wingdings 3" panose="05040102010807070707" pitchFamily="18" charset="2"/>
              <a:buChar char=""/>
            </a:pPr>
            <a:r>
              <a:rPr lang="en-US" sz="1400" b="1" dirty="0"/>
              <a:t>6.1 Network types</a:t>
            </a:r>
          </a:p>
          <a:p>
            <a:pPr marL="450850" indent="-180975">
              <a:buClr>
                <a:schemeClr val="tx2"/>
              </a:buClr>
              <a:buFont typeface="Wingdings" panose="05000000000000000000" pitchFamily="2" charset="2"/>
              <a:buChar char="§"/>
            </a:pPr>
            <a:r>
              <a:rPr lang="en-US" sz="1400" dirty="0" smtClean="0"/>
              <a:t>discuss </a:t>
            </a:r>
            <a:r>
              <a:rPr lang="en-US" sz="1400" dirty="0"/>
              <a:t>the advantages and disadvantages of networking computers</a:t>
            </a:r>
          </a:p>
          <a:p>
            <a:pPr marL="450850" indent="-180975">
              <a:buClr>
                <a:schemeClr val="tx2"/>
              </a:buClr>
              <a:buFont typeface="Wingdings" panose="05000000000000000000" pitchFamily="2" charset="2"/>
              <a:buChar char="§"/>
            </a:pPr>
            <a:r>
              <a:rPr lang="en-US" sz="1400" dirty="0" smtClean="0"/>
              <a:t>compare </a:t>
            </a:r>
            <a:r>
              <a:rPr lang="en-US" sz="1400" dirty="0"/>
              <a:t>the characteristics of a local area network (LAN) with a wide area network (WAN)</a:t>
            </a:r>
          </a:p>
          <a:p>
            <a:pPr marL="450850" indent="-180975">
              <a:buClr>
                <a:schemeClr val="tx2"/>
              </a:buClr>
              <a:buFont typeface="Wingdings" panose="05000000000000000000" pitchFamily="2" charset="2"/>
              <a:buChar char="§"/>
            </a:pPr>
            <a:r>
              <a:rPr lang="en-US" sz="1400" dirty="0" smtClean="0"/>
              <a:t>describe </a:t>
            </a:r>
            <a:r>
              <a:rPr lang="en-US" sz="1400" dirty="0"/>
              <a:t>client-server and peer-to-peer networks</a:t>
            </a:r>
          </a:p>
          <a:p>
            <a:pPr marL="450850" indent="-180975">
              <a:buClr>
                <a:schemeClr val="tx2"/>
              </a:buClr>
              <a:buFont typeface="Wingdings" panose="05000000000000000000" pitchFamily="2" charset="2"/>
              <a:buChar char="§"/>
            </a:pPr>
            <a:r>
              <a:rPr lang="en-US" sz="1400" dirty="0" smtClean="0"/>
              <a:t>describe </a:t>
            </a:r>
            <a:r>
              <a:rPr lang="en-US" sz="1400" dirty="0"/>
              <a:t>the characteristics and purpose of virtual private networks (VPN)</a:t>
            </a:r>
          </a:p>
          <a:p>
            <a:pPr marL="450850" indent="-180975">
              <a:buClr>
                <a:schemeClr val="tx2"/>
              </a:buClr>
              <a:buFont typeface="Wingdings" panose="05000000000000000000" pitchFamily="2" charset="2"/>
              <a:buChar char="§"/>
            </a:pPr>
            <a:r>
              <a:rPr lang="en-US" sz="1400" dirty="0" smtClean="0"/>
              <a:t>discuss </a:t>
            </a:r>
            <a:r>
              <a:rPr lang="en-US" sz="1400" dirty="0"/>
              <a:t>the advantages and disadvantages of different network types (including: </a:t>
            </a:r>
            <a:r>
              <a:rPr lang="en-US" sz="1400" dirty="0" smtClean="0"/>
              <a:t>client-server, peer-to-peer</a:t>
            </a:r>
            <a:r>
              <a:rPr lang="en-US" sz="1400" dirty="0"/>
              <a:t>, VPN)</a:t>
            </a:r>
          </a:p>
          <a:p>
            <a:pPr marL="450850" indent="-180975">
              <a:buClr>
                <a:schemeClr val="tx2"/>
              </a:buClr>
              <a:buFont typeface="Wingdings" panose="05000000000000000000" pitchFamily="2" charset="2"/>
              <a:buChar char="§"/>
            </a:pPr>
            <a:r>
              <a:rPr lang="en-US" sz="1400" dirty="0" smtClean="0"/>
              <a:t>describe </a:t>
            </a:r>
            <a:r>
              <a:rPr lang="en-US" sz="1400" dirty="0"/>
              <a:t>the characteristics and purpose of intranets and extranets</a:t>
            </a:r>
          </a:p>
          <a:p>
            <a:pPr marL="450850" indent="-180975">
              <a:buClr>
                <a:schemeClr val="tx2"/>
              </a:buClr>
              <a:buFont typeface="Wingdings" panose="05000000000000000000" pitchFamily="2" charset="2"/>
              <a:buChar char="§"/>
            </a:pPr>
            <a:r>
              <a:rPr lang="en-US" sz="1400" dirty="0" smtClean="0"/>
              <a:t>describe </a:t>
            </a:r>
            <a:r>
              <a:rPr lang="en-US" sz="1400" dirty="0"/>
              <a:t>the characteristics and purposes of the internet</a:t>
            </a:r>
          </a:p>
          <a:p>
            <a:pPr marL="450850" indent="-180975">
              <a:buClr>
                <a:schemeClr val="tx2"/>
              </a:buClr>
              <a:buFont typeface="Wingdings" panose="05000000000000000000" pitchFamily="2" charset="2"/>
              <a:buChar char="§"/>
            </a:pPr>
            <a:r>
              <a:rPr lang="en-US" sz="1400" dirty="0" smtClean="0"/>
              <a:t>define </a:t>
            </a:r>
            <a:r>
              <a:rPr lang="en-US" sz="1400" dirty="0"/>
              <a:t>the term the internet</a:t>
            </a:r>
          </a:p>
          <a:p>
            <a:pPr marL="450850" indent="-180975">
              <a:buClr>
                <a:schemeClr val="tx2"/>
              </a:buClr>
              <a:buFont typeface="Wingdings" panose="05000000000000000000" pitchFamily="2" charset="2"/>
              <a:buChar char="§"/>
            </a:pPr>
            <a:r>
              <a:rPr lang="en-US" sz="1400" dirty="0" smtClean="0"/>
              <a:t>describe </a:t>
            </a:r>
            <a:r>
              <a:rPr lang="en-US" sz="1400" dirty="0"/>
              <a:t>how the internet is used for communication (including: IM, VOIP and news services)</a:t>
            </a:r>
          </a:p>
          <a:p>
            <a:pPr marL="450850" indent="-180975">
              <a:buClr>
                <a:schemeClr val="tx2"/>
              </a:buClr>
              <a:buFont typeface="Wingdings" panose="05000000000000000000" pitchFamily="2" charset="2"/>
              <a:buChar char="§"/>
            </a:pPr>
            <a:r>
              <a:rPr lang="en-US" sz="1400" dirty="0" smtClean="0"/>
              <a:t>discuss </a:t>
            </a:r>
            <a:r>
              <a:rPr lang="en-US" sz="1400" dirty="0"/>
              <a:t>the benefits and drawbacks of using the internet</a:t>
            </a:r>
          </a:p>
          <a:p>
            <a:pPr marL="450850" indent="-180975">
              <a:buClr>
                <a:schemeClr val="tx2"/>
              </a:buClr>
              <a:buFont typeface="Wingdings" panose="05000000000000000000" pitchFamily="2" charset="2"/>
              <a:buChar char="§"/>
            </a:pPr>
            <a:r>
              <a:rPr lang="en-US" sz="1400" dirty="0" smtClean="0"/>
              <a:t>define </a:t>
            </a:r>
            <a:r>
              <a:rPr lang="en-US" sz="1400" dirty="0"/>
              <a:t>the term World Wide Web</a:t>
            </a:r>
          </a:p>
          <a:p>
            <a:pPr marL="450850" indent="-180975">
              <a:buClr>
                <a:schemeClr val="tx2"/>
              </a:buClr>
              <a:buFont typeface="Wingdings" panose="05000000000000000000" pitchFamily="2" charset="2"/>
              <a:buChar char="§"/>
            </a:pPr>
            <a:r>
              <a:rPr lang="en-US" sz="1400" dirty="0" smtClean="0"/>
              <a:t>discuss </a:t>
            </a:r>
            <a:r>
              <a:rPr lang="en-US" sz="1400" dirty="0"/>
              <a:t>the difference between the internet and the World Wide Web</a:t>
            </a:r>
          </a:p>
          <a:p>
            <a:pPr marL="450850" indent="-180975">
              <a:buClr>
                <a:schemeClr val="tx2"/>
              </a:buClr>
              <a:buFont typeface="Wingdings" panose="05000000000000000000" pitchFamily="2" charset="2"/>
              <a:buChar char="§"/>
            </a:pPr>
            <a:r>
              <a:rPr lang="en-US" sz="1400" dirty="0" smtClean="0"/>
              <a:t>discuss </a:t>
            </a:r>
            <a:r>
              <a:rPr lang="en-US" sz="1400" dirty="0"/>
              <a:t>the advantages and disadvantages of mobile networks</a:t>
            </a:r>
          </a:p>
          <a:p>
            <a:pPr marL="268288" indent="-268288">
              <a:buClr>
                <a:srgbClr val="0070C0"/>
              </a:buClr>
              <a:buFont typeface="Wingdings 3" panose="05040102010807070707" pitchFamily="18" charset="2"/>
              <a:buChar char=""/>
            </a:pPr>
            <a:r>
              <a:rPr lang="en-US" sz="1400" b="1" dirty="0"/>
              <a:t>6.2 Video and web conferencing</a:t>
            </a:r>
          </a:p>
          <a:p>
            <a:pPr marL="450850" indent="-180975">
              <a:buClr>
                <a:srgbClr val="C00000"/>
              </a:buClr>
              <a:buFont typeface="Wingdings" panose="05000000000000000000" pitchFamily="2" charset="2"/>
              <a:buChar char="§"/>
            </a:pPr>
            <a:r>
              <a:rPr lang="en-US" sz="1400" dirty="0" smtClean="0"/>
              <a:t>describe </a:t>
            </a:r>
            <a:r>
              <a:rPr lang="en-US" sz="1400" dirty="0"/>
              <a:t>how to set up a video conference</a:t>
            </a:r>
          </a:p>
          <a:p>
            <a:pPr marL="450850" indent="-180975">
              <a:buClr>
                <a:srgbClr val="C00000"/>
              </a:buClr>
              <a:buFont typeface="Wingdings" panose="05000000000000000000" pitchFamily="2" charset="2"/>
              <a:buChar char="§"/>
            </a:pPr>
            <a:r>
              <a:rPr lang="en-US" sz="1400" dirty="0" smtClean="0"/>
              <a:t>describe </a:t>
            </a:r>
            <a:r>
              <a:rPr lang="en-US" sz="1400" dirty="0"/>
              <a:t>how to set up a web conference</a:t>
            </a:r>
          </a:p>
          <a:p>
            <a:pPr marL="450850" indent="-180975">
              <a:buClr>
                <a:srgbClr val="C00000"/>
              </a:buClr>
              <a:buFont typeface="Wingdings" panose="05000000000000000000" pitchFamily="2" charset="2"/>
              <a:buChar char="§"/>
            </a:pPr>
            <a:r>
              <a:rPr lang="en-US" sz="1400" dirty="0" smtClean="0"/>
              <a:t>describe </a:t>
            </a:r>
            <a:r>
              <a:rPr lang="en-US" sz="1400" dirty="0"/>
              <a:t>the use of networks in video and web conferencing (including: Integrated Services </a:t>
            </a:r>
            <a:r>
              <a:rPr lang="en-US" sz="1400" dirty="0" smtClean="0"/>
              <a:t>Digital Network </a:t>
            </a:r>
            <a:r>
              <a:rPr lang="en-US" sz="1400" dirty="0"/>
              <a:t>(ISDN), LAN, WAN, VPN, 802.11 a/b/g/n (wireless), Asynchronous Digital Subscriber </a:t>
            </a:r>
            <a:r>
              <a:rPr lang="en-US" sz="1400" dirty="0" smtClean="0"/>
              <a:t>Lines (ADSL</a:t>
            </a:r>
            <a:r>
              <a:rPr lang="en-US" sz="1400" dirty="0"/>
              <a:t>), Synchronous Digital Subscriber Lines (SDSL), 3G/4G mobile networks)</a:t>
            </a:r>
          </a:p>
          <a:p>
            <a:pPr marL="450850" indent="-180975">
              <a:buClr>
                <a:srgbClr val="C00000"/>
              </a:buClr>
              <a:buFont typeface="Wingdings" panose="05000000000000000000" pitchFamily="2" charset="2"/>
              <a:buChar char="§"/>
            </a:pPr>
            <a:r>
              <a:rPr lang="en-US" sz="1400" dirty="0" smtClean="0"/>
              <a:t>discuss </a:t>
            </a:r>
            <a:r>
              <a:rPr lang="en-US" sz="1400" dirty="0"/>
              <a:t>the impact of video conferencing on society (including: the general public, legislation, </a:t>
            </a:r>
            <a:r>
              <a:rPr lang="en-US" sz="1400" dirty="0" smtClean="0"/>
              <a:t>education, medicine</a:t>
            </a:r>
            <a:r>
              <a:rPr lang="en-US" sz="1400" dirty="0"/>
              <a:t>, business, media)</a:t>
            </a:r>
          </a:p>
          <a:p>
            <a:pPr marL="450850" indent="-180975">
              <a:buClr>
                <a:srgbClr val="C00000"/>
              </a:buClr>
              <a:buFont typeface="Wingdings" panose="05000000000000000000" pitchFamily="2" charset="2"/>
              <a:buChar char="§"/>
            </a:pPr>
            <a:r>
              <a:rPr lang="en-US" sz="1400" dirty="0" smtClean="0"/>
              <a:t>describe </a:t>
            </a:r>
            <a:r>
              <a:rPr lang="en-US" sz="1400" dirty="0"/>
              <a:t>how data is transmitted and converted in a video conference (including: use of codecs</a:t>
            </a:r>
            <a:r>
              <a:rPr lang="en-US" sz="1400" dirty="0" smtClean="0"/>
              <a:t>)</a:t>
            </a:r>
          </a:p>
        </p:txBody>
      </p:sp>
      <p:sp>
        <p:nvSpPr>
          <p:cNvPr id="4" name="Round Same Side Corner Rectangle 3">
            <a:hlinkClick r:id="" action="ppaction://noaction"/>
          </p:cNvPr>
          <p:cNvSpPr/>
          <p:nvPr/>
        </p:nvSpPr>
        <p:spPr>
          <a:xfrm>
            <a:off x="6859195" y="692696"/>
            <a:ext cx="809149"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78</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078239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purl.org/dc/elements/1.1/"/>
    <ds:schemaRef ds:uri="http://purl.org/dc/term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49022</TotalTime>
  <Words>9873</Words>
  <Application>Microsoft Office PowerPoint</Application>
  <PresentationFormat>On-screen Show (4:3)</PresentationFormat>
  <Paragraphs>829</Paragraphs>
  <Slides>67</Slides>
  <Notes>67</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67</vt:i4>
      </vt:variant>
    </vt:vector>
  </HeadingPairs>
  <TitlesOfParts>
    <vt:vector size="75" baseType="lpstr">
      <vt:lpstr>Arial</vt:lpstr>
      <vt:lpstr>Calibri</vt:lpstr>
      <vt:lpstr>Lucida Sans Unicode</vt:lpstr>
      <vt:lpstr>Verdana</vt:lpstr>
      <vt:lpstr>Wingdings</vt:lpstr>
      <vt:lpstr>Wingdings 2</vt:lpstr>
      <vt:lpstr>Wingdings 3</vt:lpstr>
      <vt:lpstr>Enderoth</vt:lpstr>
      <vt:lpstr>PowerPoint Presentation</vt:lpstr>
      <vt:lpstr>1 – Key Concepts</vt:lpstr>
      <vt:lpstr>1 – Key Concepts</vt:lpstr>
      <vt:lpstr>2 – Assessment Structure</vt:lpstr>
      <vt:lpstr>2 – Assessment Structure</vt:lpstr>
      <vt:lpstr>2 – Assessment Structure</vt:lpstr>
      <vt:lpstr>2 – Grade Descriptors – Grade A</vt:lpstr>
      <vt:lpstr>3 – Assessment Objectives</vt:lpstr>
      <vt:lpstr>06 – Using Networks - Syllabus Content</vt:lpstr>
      <vt:lpstr>06 – Using Networks - Syllabus Content</vt:lpstr>
      <vt:lpstr>06 – Using Networks - Learning Objectives</vt:lpstr>
      <vt:lpstr>6.1 – Networking Computers</vt:lpstr>
      <vt:lpstr>6.1 – Networking Computers</vt:lpstr>
      <vt:lpstr>6.1 – Networking Computers</vt:lpstr>
      <vt:lpstr>6.1 – Networking Computers</vt:lpstr>
      <vt:lpstr>6.1 – Networking Computers</vt:lpstr>
      <vt:lpstr>6.1 – Networking Computers – Client and Peer</vt:lpstr>
      <vt:lpstr>6.1 – Networking Computers – Client Server</vt:lpstr>
      <vt:lpstr>6.1 – Networking Computers – Peer-To-Peer</vt:lpstr>
      <vt:lpstr>6.1 – Networking Computers – Peer-To-Peer</vt:lpstr>
      <vt:lpstr>6.1 – Networking Computers – Peer-To-Peer</vt:lpstr>
      <vt:lpstr>6.1 – Networking Computers – Peer-To-Peer</vt:lpstr>
      <vt:lpstr>6.1 – Networking Computers – Virtual Private Network</vt:lpstr>
      <vt:lpstr>6.1 – Networking Computers – Virtual Private Network</vt:lpstr>
      <vt:lpstr>6.1 – Networking Computers – Intranet and Extranet</vt:lpstr>
      <vt:lpstr>6.1 – Networking Computers – Intranet and Extranet</vt:lpstr>
      <vt:lpstr>6.1 – Networking Computers – Intranet and Extranet</vt:lpstr>
      <vt:lpstr>6.2 – The Internet</vt:lpstr>
      <vt:lpstr>6.2 – The Internet</vt:lpstr>
      <vt:lpstr>6.2 – The Internet</vt:lpstr>
      <vt:lpstr>6.2 – The Internet</vt:lpstr>
      <vt:lpstr>6.2 – The Internet</vt:lpstr>
      <vt:lpstr>6.2 – The Internet</vt:lpstr>
      <vt:lpstr>6.2 – The Internet</vt:lpstr>
      <vt:lpstr>6.2 – The Internet</vt:lpstr>
      <vt:lpstr>6.2 – The Internet</vt:lpstr>
      <vt:lpstr>6.3 – The World Wide Web</vt:lpstr>
      <vt:lpstr>6.3 – The World Wide Web</vt:lpstr>
      <vt:lpstr>6.4 – Communicating Using the Internet</vt:lpstr>
      <vt:lpstr>6.4 – Communicating Using the Internet</vt:lpstr>
      <vt:lpstr>6.4 – Communicating Using the Internet</vt:lpstr>
      <vt:lpstr>6.5 – Mobile Networks</vt:lpstr>
      <vt:lpstr>6.5 – Mobile Networks</vt:lpstr>
      <vt:lpstr>6.5 – Mobile Networks</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6.6 – Video and Web Conferencing</vt:lpstr>
      <vt:lpstr>6.7 – Summary</vt:lpstr>
      <vt:lpstr>6 – Review Questions</vt:lpstr>
      <vt:lpstr>6 – Review Questions</vt:lpstr>
      <vt:lpstr>6 – Review Questions</vt:lpstr>
      <vt:lpstr>6 – Review Questions</vt:lpstr>
      <vt:lpstr>6 – Review Questions</vt:lpstr>
      <vt:lpstr>6 – Review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Chapter 06 - Using Networks</cp:keywords>
  <cp:lastModifiedBy>Stephen Rafferty</cp:lastModifiedBy>
  <cp:revision>1723</cp:revision>
  <cp:lastPrinted>2014-01-22T18:25:48Z</cp:lastPrinted>
  <dcterms:created xsi:type="dcterms:W3CDTF">2008-03-12T11:01:44Z</dcterms:created>
  <dcterms:modified xsi:type="dcterms:W3CDTF">2018-08-02T08:55:31Z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